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6"/>
  </p:notesMasterIdLst>
  <p:sldIdLst>
    <p:sldId id="256" r:id="rId2"/>
    <p:sldId id="275" r:id="rId3"/>
    <p:sldId id="264" r:id="rId4"/>
    <p:sldId id="267" r:id="rId5"/>
    <p:sldId id="257" r:id="rId6"/>
    <p:sldId id="268" r:id="rId7"/>
    <p:sldId id="269" r:id="rId8"/>
    <p:sldId id="270" r:id="rId9"/>
    <p:sldId id="273" r:id="rId10"/>
    <p:sldId id="272" r:id="rId11"/>
    <p:sldId id="274" r:id="rId12"/>
    <p:sldId id="258" r:id="rId13"/>
    <p:sldId id="265" r:id="rId14"/>
    <p:sldId id="262" r:id="rId15"/>
    <p:sldId id="263" r:id="rId16"/>
    <p:sldId id="266" r:id="rId17"/>
    <p:sldId id="259" r:id="rId18"/>
    <p:sldId id="260" r:id="rId19"/>
    <p:sldId id="261" r:id="rId20"/>
    <p:sldId id="278" r:id="rId21"/>
    <p:sldId id="279" r:id="rId22"/>
    <p:sldId id="276" r:id="rId23"/>
    <p:sldId id="280" r:id="rId24"/>
    <p:sldId id="277"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072" y="40"/>
      </p:cViewPr>
      <p:guideLst>
        <p:guide orient="horz" pos="2160"/>
        <p:guide pos="384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346844C9-C0D8-4F77-955E-3C983BB41C7F}"/>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1747" name="Rectangle 3">
            <a:extLst>
              <a:ext uri="{FF2B5EF4-FFF2-40B4-BE49-F238E27FC236}">
                <a16:creationId xmlns:a16="http://schemas.microsoft.com/office/drawing/2014/main" id="{99941DB6-65CE-4798-8389-D6D7B3ACAD6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3076" name="Rectangle 4">
            <a:extLst>
              <a:ext uri="{FF2B5EF4-FFF2-40B4-BE49-F238E27FC236}">
                <a16:creationId xmlns:a16="http://schemas.microsoft.com/office/drawing/2014/main" id="{9F8D457B-635F-4378-8AF6-66C4B0F889FF}"/>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9" name="Rectangle 5">
            <a:extLst>
              <a:ext uri="{FF2B5EF4-FFF2-40B4-BE49-F238E27FC236}">
                <a16:creationId xmlns:a16="http://schemas.microsoft.com/office/drawing/2014/main" id="{4684C2D5-AC28-42D2-AFDA-41BF4BE622FC}"/>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1750" name="Rectangle 6">
            <a:extLst>
              <a:ext uri="{FF2B5EF4-FFF2-40B4-BE49-F238E27FC236}">
                <a16:creationId xmlns:a16="http://schemas.microsoft.com/office/drawing/2014/main" id="{E5F17509-83FA-457C-9C02-9E93F12D0C58}"/>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1751" name="Rectangle 7">
            <a:extLst>
              <a:ext uri="{FF2B5EF4-FFF2-40B4-BE49-F238E27FC236}">
                <a16:creationId xmlns:a16="http://schemas.microsoft.com/office/drawing/2014/main" id="{731EDDFF-EA8D-48CB-A41A-DB1C0AB74E87}"/>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3782251D-F7A7-4545-9F3B-4D17DAE3139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83B23997-C8CD-4E85-829A-7B9712FFED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F7E2BA7B-E03F-41C4-8076-107CD6D57A4E}" type="slidenum">
              <a:rPr lang="en-US" altLang="en-US" smtClean="0"/>
              <a:pPr>
                <a:spcBef>
                  <a:spcPct val="0"/>
                </a:spcBef>
              </a:pPr>
              <a:t>1</a:t>
            </a:fld>
            <a:endParaRPr lang="en-US" altLang="en-US" dirty="0"/>
          </a:p>
        </p:txBody>
      </p:sp>
      <p:sp>
        <p:nvSpPr>
          <p:cNvPr id="5123" name="Rectangle 2">
            <a:extLst>
              <a:ext uri="{FF2B5EF4-FFF2-40B4-BE49-F238E27FC236}">
                <a16:creationId xmlns:a16="http://schemas.microsoft.com/office/drawing/2014/main" id="{BFA784CA-0B17-462E-8BA1-053D82358196}"/>
              </a:ext>
            </a:extLst>
          </p:cNvPr>
          <p:cNvSpPr>
            <a:spLocks noGrp="1" noRot="1" noChangeAspect="1" noChangeArrowheads="1" noTextEdit="1"/>
          </p:cNvSpPr>
          <p:nvPr>
            <p:ph type="sldImg"/>
          </p:nvPr>
        </p:nvSpPr>
        <p:spPr>
          <a:ln/>
        </p:spPr>
      </p:sp>
      <p:sp>
        <p:nvSpPr>
          <p:cNvPr id="5124" name="Rectangle 3">
            <a:extLst>
              <a:ext uri="{FF2B5EF4-FFF2-40B4-BE49-F238E27FC236}">
                <a16:creationId xmlns:a16="http://schemas.microsoft.com/office/drawing/2014/main" id="{A0141D4D-D4C6-4620-B851-072499B491C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58DA8C6A-3956-4F70-9CD8-54522751D34E}"/>
              </a:ext>
            </a:extLst>
          </p:cNvPr>
          <p:cNvSpPr>
            <a:spLocks noChangeArrowheads="1"/>
          </p:cNvSpPr>
          <p:nvPr/>
        </p:nvSpPr>
        <p:spPr bwMode="auto">
          <a:xfrm>
            <a:off x="812800" y="1219200"/>
            <a:ext cx="105664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7AAEFB19-6067-4CE1-B1CC-BD414D344D13}"/>
              </a:ext>
            </a:extLst>
          </p:cNvPr>
          <p:cNvSpPr>
            <a:spLocks noChangeShapeType="1"/>
          </p:cNvSpPr>
          <p:nvPr/>
        </p:nvSpPr>
        <p:spPr bwMode="auto">
          <a:xfrm>
            <a:off x="2641601" y="3962400"/>
            <a:ext cx="8682567"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698" name="Rectangle 2"/>
          <p:cNvSpPr>
            <a:spLocks noGrp="1" noChangeArrowheads="1"/>
          </p:cNvSpPr>
          <p:nvPr>
            <p:ph type="ctrTitle"/>
          </p:nvPr>
        </p:nvSpPr>
        <p:spPr>
          <a:xfrm>
            <a:off x="1219201" y="1524000"/>
            <a:ext cx="10164233" cy="1752600"/>
          </a:xfrm>
        </p:spPr>
        <p:txBody>
          <a:bodyPr/>
          <a:lstStyle>
            <a:lvl1pPr>
              <a:defRPr sz="5000"/>
            </a:lvl1pPr>
          </a:lstStyle>
          <a:p>
            <a:r>
              <a:rPr lang="en-US" altLang="en-US"/>
              <a:t>Click to edit Master title style</a:t>
            </a:r>
          </a:p>
        </p:txBody>
      </p:sp>
      <p:sp>
        <p:nvSpPr>
          <p:cNvPr id="29699" name="Rectangle 3"/>
          <p:cNvSpPr>
            <a:spLocks noGrp="1" noChangeArrowheads="1"/>
          </p:cNvSpPr>
          <p:nvPr>
            <p:ph type="subTitle" idx="1"/>
          </p:nvPr>
        </p:nvSpPr>
        <p:spPr>
          <a:xfrm>
            <a:off x="2641600" y="4038600"/>
            <a:ext cx="87376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92976B42-F9B5-4DC9-AAE7-13227BE28674}"/>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B30D52D8-0510-40CE-B6F6-F28261577378}"/>
              </a:ext>
            </a:extLst>
          </p:cNvPr>
          <p:cNvSpPr>
            <a:spLocks noGrp="1" noChangeArrowheads="1"/>
          </p:cNvSpPr>
          <p:nvPr>
            <p:ph type="ftr" sz="quarter" idx="11"/>
          </p:nvPr>
        </p:nvSpPr>
        <p:spPr>
          <a:xfrm>
            <a:off x="4165600" y="6243638"/>
            <a:ext cx="38608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90C47664-C368-4BEE-B934-F881A34000E2}"/>
              </a:ext>
            </a:extLst>
          </p:cNvPr>
          <p:cNvSpPr>
            <a:spLocks noGrp="1" noChangeArrowheads="1"/>
          </p:cNvSpPr>
          <p:nvPr>
            <p:ph type="sldNum" sz="quarter" idx="12"/>
          </p:nvPr>
        </p:nvSpPr>
        <p:spPr/>
        <p:txBody>
          <a:bodyPr/>
          <a:lstStyle>
            <a:lvl1pPr>
              <a:defRPr/>
            </a:lvl1pPr>
          </a:lstStyle>
          <a:p>
            <a:pPr>
              <a:defRPr/>
            </a:pPr>
            <a:fld id="{94945AD1-A2AB-4284-A8D9-C542696ACFE2}" type="slidenum">
              <a:rPr lang="en-US" altLang="en-US"/>
              <a:pPr>
                <a:defRPr/>
              </a:pPr>
              <a:t>‹#›</a:t>
            </a:fld>
            <a:endParaRPr lang="en-US" altLang="en-US"/>
          </a:p>
        </p:txBody>
      </p:sp>
    </p:spTree>
    <p:extLst>
      <p:ext uri="{BB962C8B-B14F-4D97-AF65-F5344CB8AC3E}">
        <p14:creationId xmlns:p14="http://schemas.microsoft.com/office/powerpoint/2010/main" val="2809877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6BE5FEB-EDFD-47E9-9987-AEB32DABC3A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D5419AD-7EAE-4992-9E41-19F62361D0F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A416C12-935C-4BA4-AC78-A179DBC40F7D}"/>
              </a:ext>
            </a:extLst>
          </p:cNvPr>
          <p:cNvSpPr>
            <a:spLocks noGrp="1" noChangeArrowheads="1"/>
          </p:cNvSpPr>
          <p:nvPr>
            <p:ph type="sldNum" sz="quarter" idx="12"/>
          </p:nvPr>
        </p:nvSpPr>
        <p:spPr>
          <a:ln/>
        </p:spPr>
        <p:txBody>
          <a:bodyPr/>
          <a:lstStyle>
            <a:lvl1pPr>
              <a:defRPr/>
            </a:lvl1pPr>
          </a:lstStyle>
          <a:p>
            <a:pPr>
              <a:defRPr/>
            </a:pPr>
            <a:fld id="{D11D66E0-601C-4E55-96C8-FF558CCC6F96}" type="slidenum">
              <a:rPr lang="en-US" altLang="en-US"/>
              <a:pPr>
                <a:defRPr/>
              </a:pPr>
              <a:t>‹#›</a:t>
            </a:fld>
            <a:endParaRPr lang="en-US" altLang="en-US"/>
          </a:p>
        </p:txBody>
      </p:sp>
    </p:spTree>
    <p:extLst>
      <p:ext uri="{BB962C8B-B14F-4D97-AF65-F5344CB8AC3E}">
        <p14:creationId xmlns:p14="http://schemas.microsoft.com/office/powerpoint/2010/main" val="2466956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29348D0-1F0B-4729-9A8D-0FF6C8C8E8C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6A00CD9-4BA8-4E79-B412-AD8772D0B63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2E24218-AD25-4C2E-B99E-6831E731564C}"/>
              </a:ext>
            </a:extLst>
          </p:cNvPr>
          <p:cNvSpPr>
            <a:spLocks noGrp="1" noChangeArrowheads="1"/>
          </p:cNvSpPr>
          <p:nvPr>
            <p:ph type="sldNum" sz="quarter" idx="12"/>
          </p:nvPr>
        </p:nvSpPr>
        <p:spPr>
          <a:ln/>
        </p:spPr>
        <p:txBody>
          <a:bodyPr/>
          <a:lstStyle>
            <a:lvl1pPr>
              <a:defRPr/>
            </a:lvl1pPr>
          </a:lstStyle>
          <a:p>
            <a:pPr>
              <a:defRPr/>
            </a:pPr>
            <a:fld id="{672BF5F7-90A6-4007-8C12-A0553EA09C3D}" type="slidenum">
              <a:rPr lang="en-US" altLang="en-US"/>
              <a:pPr>
                <a:defRPr/>
              </a:pPr>
              <a:t>‹#›</a:t>
            </a:fld>
            <a:endParaRPr lang="en-US" altLang="en-US"/>
          </a:p>
        </p:txBody>
      </p:sp>
    </p:spTree>
    <p:extLst>
      <p:ext uri="{BB962C8B-B14F-4D97-AF65-F5344CB8AC3E}">
        <p14:creationId xmlns:p14="http://schemas.microsoft.com/office/powerpoint/2010/main" val="3290847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0979452-EE63-4696-A5A5-BD82F2EC0AD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C621994-AB85-4E58-B28A-7880746D4D95}"/>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4795C4B6-339B-4BA0-A9D0-D43EB729A32E}"/>
              </a:ext>
            </a:extLst>
          </p:cNvPr>
          <p:cNvSpPr>
            <a:spLocks noGrp="1" noChangeArrowheads="1"/>
          </p:cNvSpPr>
          <p:nvPr>
            <p:ph type="sldNum" sz="quarter" idx="12"/>
          </p:nvPr>
        </p:nvSpPr>
        <p:spPr>
          <a:ln/>
        </p:spPr>
        <p:txBody>
          <a:bodyPr/>
          <a:lstStyle>
            <a:lvl1pPr>
              <a:defRPr/>
            </a:lvl1pPr>
          </a:lstStyle>
          <a:p>
            <a:pPr>
              <a:defRPr/>
            </a:pPr>
            <a:fld id="{EC365F17-99F2-42D8-AD14-6858F642008E}" type="slidenum">
              <a:rPr lang="en-US" altLang="en-US"/>
              <a:pPr>
                <a:defRPr/>
              </a:pPr>
              <a:t>‹#›</a:t>
            </a:fld>
            <a:endParaRPr lang="en-US" altLang="en-US"/>
          </a:p>
        </p:txBody>
      </p:sp>
    </p:spTree>
    <p:extLst>
      <p:ext uri="{BB962C8B-B14F-4D97-AF65-F5344CB8AC3E}">
        <p14:creationId xmlns:p14="http://schemas.microsoft.com/office/powerpoint/2010/main" val="1169032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B7FA0185-78D1-4157-8545-1791B4775BF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F7C9A4EF-C019-46B6-B70F-D863929095A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DBE63A23-FEAD-4B3C-8472-AADBBD74489C}"/>
              </a:ext>
            </a:extLst>
          </p:cNvPr>
          <p:cNvSpPr>
            <a:spLocks noGrp="1" noChangeArrowheads="1"/>
          </p:cNvSpPr>
          <p:nvPr>
            <p:ph type="sldNum" sz="quarter" idx="12"/>
          </p:nvPr>
        </p:nvSpPr>
        <p:spPr>
          <a:ln/>
        </p:spPr>
        <p:txBody>
          <a:bodyPr/>
          <a:lstStyle>
            <a:lvl1pPr>
              <a:defRPr/>
            </a:lvl1pPr>
          </a:lstStyle>
          <a:p>
            <a:pPr>
              <a:defRPr/>
            </a:pPr>
            <a:fld id="{A39D639C-DF91-4F2F-8513-FA7DD1F5FBE0}" type="slidenum">
              <a:rPr lang="en-US" altLang="en-US"/>
              <a:pPr>
                <a:defRPr/>
              </a:pPr>
              <a:t>‹#›</a:t>
            </a:fld>
            <a:endParaRPr lang="en-US" altLang="en-US"/>
          </a:p>
        </p:txBody>
      </p:sp>
    </p:spTree>
    <p:extLst>
      <p:ext uri="{BB962C8B-B14F-4D97-AF65-F5344CB8AC3E}">
        <p14:creationId xmlns:p14="http://schemas.microsoft.com/office/powerpoint/2010/main" val="2982205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4E907D3-0E1C-4222-B7FF-7CE1436B778C}"/>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14B32A56-87A0-4760-B50F-67C17B5A3C9B}"/>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7C8DAF8F-FC2D-4468-B4D5-98FFACA4F4F9}"/>
              </a:ext>
            </a:extLst>
          </p:cNvPr>
          <p:cNvSpPr>
            <a:spLocks noGrp="1" noChangeArrowheads="1"/>
          </p:cNvSpPr>
          <p:nvPr>
            <p:ph type="sldNum" sz="quarter" idx="12"/>
          </p:nvPr>
        </p:nvSpPr>
        <p:spPr>
          <a:ln/>
        </p:spPr>
        <p:txBody>
          <a:bodyPr/>
          <a:lstStyle>
            <a:lvl1pPr>
              <a:defRPr/>
            </a:lvl1pPr>
          </a:lstStyle>
          <a:p>
            <a:pPr>
              <a:defRPr/>
            </a:pPr>
            <a:fld id="{7A67AFA5-9CFB-44C3-8B38-9BC6601C9EB7}" type="slidenum">
              <a:rPr lang="en-US" altLang="en-US"/>
              <a:pPr>
                <a:defRPr/>
              </a:pPr>
              <a:t>‹#›</a:t>
            </a:fld>
            <a:endParaRPr lang="en-US" altLang="en-US"/>
          </a:p>
        </p:txBody>
      </p:sp>
    </p:spTree>
    <p:extLst>
      <p:ext uri="{BB962C8B-B14F-4D97-AF65-F5344CB8AC3E}">
        <p14:creationId xmlns:p14="http://schemas.microsoft.com/office/powerpoint/2010/main" val="441030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B5A0EDFD-5B73-4623-9C34-AEB688A83B6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0F17974E-AD8F-461F-A1B9-E4254EDBF61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F4FB95F4-1524-417F-A761-AEDB40D00B71}"/>
              </a:ext>
            </a:extLst>
          </p:cNvPr>
          <p:cNvSpPr>
            <a:spLocks noGrp="1" noChangeArrowheads="1"/>
          </p:cNvSpPr>
          <p:nvPr>
            <p:ph type="sldNum" sz="quarter" idx="12"/>
          </p:nvPr>
        </p:nvSpPr>
        <p:spPr>
          <a:ln/>
        </p:spPr>
        <p:txBody>
          <a:bodyPr/>
          <a:lstStyle>
            <a:lvl1pPr>
              <a:defRPr/>
            </a:lvl1pPr>
          </a:lstStyle>
          <a:p>
            <a:pPr>
              <a:defRPr/>
            </a:pPr>
            <a:fld id="{DFC44648-873A-4007-B328-71635F22684E}" type="slidenum">
              <a:rPr lang="en-US" altLang="en-US"/>
              <a:pPr>
                <a:defRPr/>
              </a:pPr>
              <a:t>‹#›</a:t>
            </a:fld>
            <a:endParaRPr lang="en-US" altLang="en-US"/>
          </a:p>
        </p:txBody>
      </p:sp>
    </p:spTree>
    <p:extLst>
      <p:ext uri="{BB962C8B-B14F-4D97-AF65-F5344CB8AC3E}">
        <p14:creationId xmlns:p14="http://schemas.microsoft.com/office/powerpoint/2010/main" val="4022297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1DFC81EA-01F0-4483-9740-B2E87B2F5AC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CE7D4BB4-E0C1-474D-A7FC-C8242B266B4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8C124929-728E-4A1B-8B7C-104E55747F55}"/>
              </a:ext>
            </a:extLst>
          </p:cNvPr>
          <p:cNvSpPr>
            <a:spLocks noGrp="1" noChangeArrowheads="1"/>
          </p:cNvSpPr>
          <p:nvPr>
            <p:ph type="sldNum" sz="quarter" idx="12"/>
          </p:nvPr>
        </p:nvSpPr>
        <p:spPr>
          <a:ln/>
        </p:spPr>
        <p:txBody>
          <a:bodyPr/>
          <a:lstStyle>
            <a:lvl1pPr>
              <a:defRPr/>
            </a:lvl1pPr>
          </a:lstStyle>
          <a:p>
            <a:pPr>
              <a:defRPr/>
            </a:pPr>
            <a:fld id="{707671AF-13C5-4816-BB18-9E1B8BC7D49E}" type="slidenum">
              <a:rPr lang="en-US" altLang="en-US"/>
              <a:pPr>
                <a:defRPr/>
              </a:pPr>
              <a:t>‹#›</a:t>
            </a:fld>
            <a:endParaRPr lang="en-US" altLang="en-US"/>
          </a:p>
        </p:txBody>
      </p:sp>
    </p:spTree>
    <p:extLst>
      <p:ext uri="{BB962C8B-B14F-4D97-AF65-F5344CB8AC3E}">
        <p14:creationId xmlns:p14="http://schemas.microsoft.com/office/powerpoint/2010/main" val="1332000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40DE586-7250-4DD9-9696-90141657D87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2F1621F6-30AB-41BD-B648-5AA67F99644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0EFDB454-B0F4-415A-9996-1FC65D07FAA9}"/>
              </a:ext>
            </a:extLst>
          </p:cNvPr>
          <p:cNvSpPr>
            <a:spLocks noGrp="1" noChangeArrowheads="1"/>
          </p:cNvSpPr>
          <p:nvPr>
            <p:ph type="sldNum" sz="quarter" idx="12"/>
          </p:nvPr>
        </p:nvSpPr>
        <p:spPr>
          <a:ln/>
        </p:spPr>
        <p:txBody>
          <a:bodyPr/>
          <a:lstStyle>
            <a:lvl1pPr>
              <a:defRPr/>
            </a:lvl1pPr>
          </a:lstStyle>
          <a:p>
            <a:pPr>
              <a:defRPr/>
            </a:pPr>
            <a:fld id="{ACBF3999-8CA8-44D5-B919-93FB0FAE71B9}" type="slidenum">
              <a:rPr lang="en-US" altLang="en-US"/>
              <a:pPr>
                <a:defRPr/>
              </a:pPr>
              <a:t>‹#›</a:t>
            </a:fld>
            <a:endParaRPr lang="en-US" altLang="en-US"/>
          </a:p>
        </p:txBody>
      </p:sp>
    </p:spTree>
    <p:extLst>
      <p:ext uri="{BB962C8B-B14F-4D97-AF65-F5344CB8AC3E}">
        <p14:creationId xmlns:p14="http://schemas.microsoft.com/office/powerpoint/2010/main" val="34698106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84369125-344A-4540-8432-1AC8E9F08B1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AEBBBE5-492D-423C-A4F3-29CD51EAAA1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B996AC04-E0CE-4503-BD0E-4B3F1F417329}"/>
              </a:ext>
            </a:extLst>
          </p:cNvPr>
          <p:cNvSpPr>
            <a:spLocks noGrp="1" noChangeArrowheads="1"/>
          </p:cNvSpPr>
          <p:nvPr>
            <p:ph type="sldNum" sz="quarter" idx="12"/>
          </p:nvPr>
        </p:nvSpPr>
        <p:spPr>
          <a:ln/>
        </p:spPr>
        <p:txBody>
          <a:bodyPr/>
          <a:lstStyle>
            <a:lvl1pPr>
              <a:defRPr/>
            </a:lvl1pPr>
          </a:lstStyle>
          <a:p>
            <a:pPr>
              <a:defRPr/>
            </a:pPr>
            <a:fld id="{F91536F5-9F05-4B87-8D6A-0908997CC08D}" type="slidenum">
              <a:rPr lang="en-US" altLang="en-US"/>
              <a:pPr>
                <a:defRPr/>
              </a:pPr>
              <a:t>‹#›</a:t>
            </a:fld>
            <a:endParaRPr lang="en-US" altLang="en-US"/>
          </a:p>
        </p:txBody>
      </p:sp>
    </p:spTree>
    <p:extLst>
      <p:ext uri="{BB962C8B-B14F-4D97-AF65-F5344CB8AC3E}">
        <p14:creationId xmlns:p14="http://schemas.microsoft.com/office/powerpoint/2010/main" val="11591734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9C71000-8C53-4416-AC5E-3CF1C5EC085E}"/>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CF847315-3A4B-4379-9DF6-8F2851F9497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680761BB-16E2-4ACC-BD56-FEA4F6A63E5A}"/>
              </a:ext>
            </a:extLst>
          </p:cNvPr>
          <p:cNvSpPr>
            <a:spLocks noGrp="1" noChangeArrowheads="1"/>
          </p:cNvSpPr>
          <p:nvPr>
            <p:ph type="sldNum" sz="quarter" idx="12"/>
          </p:nvPr>
        </p:nvSpPr>
        <p:spPr>
          <a:ln/>
        </p:spPr>
        <p:txBody>
          <a:bodyPr/>
          <a:lstStyle>
            <a:lvl1pPr>
              <a:defRPr/>
            </a:lvl1pPr>
          </a:lstStyle>
          <a:p>
            <a:pPr>
              <a:defRPr/>
            </a:pPr>
            <a:fld id="{9BA7EDE7-7648-4612-866C-B49974550AA0}" type="slidenum">
              <a:rPr lang="en-US" altLang="en-US"/>
              <a:pPr>
                <a:defRPr/>
              </a:pPr>
              <a:t>‹#›</a:t>
            </a:fld>
            <a:endParaRPr lang="en-US" altLang="en-US"/>
          </a:p>
        </p:txBody>
      </p:sp>
    </p:spTree>
    <p:extLst>
      <p:ext uri="{BB962C8B-B14F-4D97-AF65-F5344CB8AC3E}">
        <p14:creationId xmlns:p14="http://schemas.microsoft.com/office/powerpoint/2010/main" val="40898696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E83C50-C4F0-478A-9C8A-1ECC6E683CC4}"/>
              </a:ext>
            </a:extLst>
          </p:cNvPr>
          <p:cNvSpPr>
            <a:spLocks noGrp="1" noChangeArrowheads="1"/>
          </p:cNvSpPr>
          <p:nvPr>
            <p:ph type="title"/>
          </p:nvPr>
        </p:nvSpPr>
        <p:spPr bwMode="auto">
          <a:xfrm>
            <a:off x="609600" y="277814"/>
            <a:ext cx="109728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CB4B3BF0-D9BB-4657-A224-308EFA6AD2A4}"/>
              </a:ext>
            </a:extLst>
          </p:cNvPr>
          <p:cNvSpPr>
            <a:spLocks noGrp="1" noChangeArrowheads="1"/>
          </p:cNvSpPr>
          <p:nvPr>
            <p:ph type="body" idx="1"/>
          </p:nvPr>
        </p:nvSpPr>
        <p:spPr bwMode="auto">
          <a:xfrm>
            <a:off x="609600" y="1600201"/>
            <a:ext cx="10972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6" name="Rectangle 4">
            <a:extLst>
              <a:ext uri="{FF2B5EF4-FFF2-40B4-BE49-F238E27FC236}">
                <a16:creationId xmlns:a16="http://schemas.microsoft.com/office/drawing/2014/main" id="{0610EEF6-79FE-4F3A-A0D8-75ABDADD96E6}"/>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28677" name="Rectangle 5">
            <a:extLst>
              <a:ext uri="{FF2B5EF4-FFF2-40B4-BE49-F238E27FC236}">
                <a16:creationId xmlns:a16="http://schemas.microsoft.com/office/drawing/2014/main" id="{D5332464-5CBF-44A0-A757-7AD87B82B6AA}"/>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28678" name="Rectangle 6">
            <a:extLst>
              <a:ext uri="{FF2B5EF4-FFF2-40B4-BE49-F238E27FC236}">
                <a16:creationId xmlns:a16="http://schemas.microsoft.com/office/drawing/2014/main" id="{648825EA-F55D-4B83-A250-22B7FBF06DDE}"/>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71C3C34E-14BA-44FA-A2AE-AF512E161A1A}" type="slidenum">
              <a:rPr lang="en-US" altLang="en-US"/>
              <a:pPr>
                <a:defRPr/>
              </a:pPr>
              <a:t>‹#›</a:t>
            </a:fld>
            <a:endParaRPr lang="en-US" altLang="en-US"/>
          </a:p>
        </p:txBody>
      </p:sp>
      <p:sp>
        <p:nvSpPr>
          <p:cNvPr id="1031" name="Freeform 7">
            <a:extLst>
              <a:ext uri="{FF2B5EF4-FFF2-40B4-BE49-F238E27FC236}">
                <a16:creationId xmlns:a16="http://schemas.microsoft.com/office/drawing/2014/main" id="{918CF5B9-745D-4CA2-93C1-3A093554F0B0}"/>
              </a:ext>
            </a:extLst>
          </p:cNvPr>
          <p:cNvSpPr>
            <a:spLocks noChangeArrowheads="1"/>
          </p:cNvSpPr>
          <p:nvPr/>
        </p:nvSpPr>
        <p:spPr bwMode="auto">
          <a:xfrm>
            <a:off x="508000" y="228600"/>
            <a:ext cx="109728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438" r:id="rId1"/>
    <p:sldLayoutId id="2147484428" r:id="rId2"/>
    <p:sldLayoutId id="2147484429" r:id="rId3"/>
    <p:sldLayoutId id="2147484430" r:id="rId4"/>
    <p:sldLayoutId id="2147484431" r:id="rId5"/>
    <p:sldLayoutId id="2147484432" r:id="rId6"/>
    <p:sldLayoutId id="2147484433" r:id="rId7"/>
    <p:sldLayoutId id="2147484434" r:id="rId8"/>
    <p:sldLayoutId id="2147484435" r:id="rId9"/>
    <p:sldLayoutId id="2147484436" r:id="rId10"/>
    <p:sldLayoutId id="2147484437"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2A5D0D07-B147-4D14-A0F2-903E64273F4A}"/>
              </a:ext>
            </a:extLst>
          </p:cNvPr>
          <p:cNvSpPr>
            <a:spLocks noGrp="1" noChangeArrowheads="1"/>
          </p:cNvSpPr>
          <p:nvPr>
            <p:ph type="ctrTitle"/>
          </p:nvPr>
        </p:nvSpPr>
        <p:spPr>
          <a:xfrm>
            <a:off x="2438401" y="1447800"/>
            <a:ext cx="7623175" cy="2209800"/>
          </a:xfrm>
        </p:spPr>
        <p:txBody>
          <a:bodyPr/>
          <a:lstStyle/>
          <a:p>
            <a:pPr eaLnBrk="1" hangingPunct="1"/>
            <a:r>
              <a:rPr lang="en-US" altLang="en-US" dirty="0"/>
              <a:t>Basic Parol Evidence</a:t>
            </a:r>
          </a:p>
        </p:txBody>
      </p:sp>
      <p:sp>
        <p:nvSpPr>
          <p:cNvPr id="4099" name="Rectangle 3">
            <a:extLst>
              <a:ext uri="{FF2B5EF4-FFF2-40B4-BE49-F238E27FC236}">
                <a16:creationId xmlns:a16="http://schemas.microsoft.com/office/drawing/2014/main" id="{8911365E-D7DA-42E2-B50E-430D0C1D33A5}"/>
              </a:ext>
            </a:extLst>
          </p:cNvPr>
          <p:cNvSpPr>
            <a:spLocks noGrp="1" noChangeArrowheads="1"/>
          </p:cNvSpPr>
          <p:nvPr>
            <p:ph type="subTitle" idx="1"/>
          </p:nvPr>
        </p:nvSpPr>
        <p:spPr/>
        <p:txBody>
          <a:bodyPr/>
          <a:lstStyle/>
          <a:p>
            <a:pPr eaLnBrk="1" hangingPunct="1"/>
            <a:r>
              <a:rPr lang="en-US" altLang="en-US" dirty="0"/>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75FC7-6F44-24AF-85A3-CDD3DBC65753}"/>
              </a:ext>
            </a:extLst>
          </p:cNvPr>
          <p:cNvSpPr>
            <a:spLocks noGrp="1"/>
          </p:cNvSpPr>
          <p:nvPr>
            <p:ph type="title"/>
          </p:nvPr>
        </p:nvSpPr>
        <p:spPr/>
        <p:txBody>
          <a:bodyPr/>
          <a:lstStyle/>
          <a:p>
            <a:r>
              <a:rPr lang="en-US" dirty="0"/>
              <a:t>The Dissent’s Conclusion</a:t>
            </a:r>
          </a:p>
        </p:txBody>
      </p:sp>
      <p:sp>
        <p:nvSpPr>
          <p:cNvPr id="3" name="Content Placeholder 2">
            <a:extLst>
              <a:ext uri="{FF2B5EF4-FFF2-40B4-BE49-F238E27FC236}">
                <a16:creationId xmlns:a16="http://schemas.microsoft.com/office/drawing/2014/main" id="{8B1B6E05-C327-9B93-74B6-01B9671AC46F}"/>
              </a:ext>
            </a:extLst>
          </p:cNvPr>
          <p:cNvSpPr>
            <a:spLocks noGrp="1"/>
          </p:cNvSpPr>
          <p:nvPr>
            <p:ph idx="1"/>
          </p:nvPr>
        </p:nvSpPr>
        <p:spPr>
          <a:xfrm>
            <a:off x="609600" y="1163637"/>
            <a:ext cx="10972800" cy="5313363"/>
          </a:xfrm>
        </p:spPr>
        <p:txBody>
          <a:bodyPr/>
          <a:lstStyle/>
          <a:p>
            <a:r>
              <a:rPr lang="en-US" sz="3200" dirty="0"/>
              <a:t>To answer, “Did the parties thereby intend in making this agreement to cover any possible obligation to remove the ice house?”, the court must consider the writing </a:t>
            </a:r>
            <a:r>
              <a:rPr lang="en-US" sz="3200" i="1" dirty="0"/>
              <a:t>and the negotiations.</a:t>
            </a:r>
          </a:p>
          <a:p>
            <a:r>
              <a:rPr lang="en-US" sz="3200" dirty="0"/>
              <a:t>Considering the writing and the negotiations, it is clear that b</a:t>
            </a:r>
            <a:r>
              <a:rPr lang="en-US" dirty="0"/>
              <a:t>oth parties intended the agreement to remove the ice house to be part of the overall deal to sell the land.</a:t>
            </a:r>
          </a:p>
          <a:p>
            <a:r>
              <a:rPr lang="en-US" dirty="0"/>
              <a:t>The written contract dealt only with the farm's sale. </a:t>
            </a:r>
          </a:p>
          <a:p>
            <a:r>
              <a:rPr lang="en-US" dirty="0"/>
              <a:t>Therefore, it did not cover </a:t>
            </a:r>
            <a:r>
              <a:rPr lang="en-US" i="1" dirty="0"/>
              <a:t>all</a:t>
            </a:r>
            <a:r>
              <a:rPr lang="en-US" dirty="0"/>
              <a:t> aspects of the deal. </a:t>
            </a:r>
          </a:p>
          <a:p>
            <a:r>
              <a:rPr lang="en-US" dirty="0"/>
              <a:t>Thus, the ice house agreement is enforceable. </a:t>
            </a:r>
          </a:p>
        </p:txBody>
      </p:sp>
    </p:spTree>
    <p:extLst>
      <p:ext uri="{BB962C8B-B14F-4D97-AF65-F5344CB8AC3E}">
        <p14:creationId xmlns:p14="http://schemas.microsoft.com/office/powerpoint/2010/main" val="2459695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04B90-D67A-74FF-6B59-8B62D6AABB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D71B11-82BF-45EB-638F-F225A8E6DA32}"/>
              </a:ext>
            </a:extLst>
          </p:cNvPr>
          <p:cNvSpPr>
            <a:spLocks noGrp="1"/>
          </p:cNvSpPr>
          <p:nvPr>
            <p:ph type="title"/>
          </p:nvPr>
        </p:nvSpPr>
        <p:spPr/>
        <p:txBody>
          <a:bodyPr/>
          <a:lstStyle/>
          <a:p>
            <a:r>
              <a:rPr lang="en-US" dirty="0"/>
              <a:t>The Effect of the Dissent’s Position</a:t>
            </a:r>
          </a:p>
        </p:txBody>
      </p:sp>
      <p:sp>
        <p:nvSpPr>
          <p:cNvPr id="4" name="Flowchart: Punched Tape 3">
            <a:extLst>
              <a:ext uri="{FF2B5EF4-FFF2-40B4-BE49-F238E27FC236}">
                <a16:creationId xmlns:a16="http://schemas.microsoft.com/office/drawing/2014/main" id="{6529E7EF-247F-C1DD-FE18-BCBF159581BA}"/>
              </a:ext>
            </a:extLst>
          </p:cNvPr>
          <p:cNvSpPr/>
          <p:nvPr/>
        </p:nvSpPr>
        <p:spPr>
          <a:xfrm rot="5400000">
            <a:off x="9601200" y="2721320"/>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croll: Vertical 5">
            <a:extLst>
              <a:ext uri="{FF2B5EF4-FFF2-40B4-BE49-F238E27FC236}">
                <a16:creationId xmlns:a16="http://schemas.microsoft.com/office/drawing/2014/main" id="{9BEBC9ED-8ED0-6371-A1E1-B1C2A50A9E1F}"/>
              </a:ext>
            </a:extLst>
          </p:cNvPr>
          <p:cNvSpPr/>
          <p:nvPr/>
        </p:nvSpPr>
        <p:spPr>
          <a:xfrm>
            <a:off x="6225928" y="3535782"/>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croll: Vertical 6">
            <a:extLst>
              <a:ext uri="{FF2B5EF4-FFF2-40B4-BE49-F238E27FC236}">
                <a16:creationId xmlns:a16="http://schemas.microsoft.com/office/drawing/2014/main" id="{44DA184C-E237-CB02-1B83-A083A267298C}"/>
              </a:ext>
            </a:extLst>
          </p:cNvPr>
          <p:cNvSpPr/>
          <p:nvPr/>
        </p:nvSpPr>
        <p:spPr>
          <a:xfrm>
            <a:off x="7467600" y="3538597"/>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2CCF0CF-A137-5414-3ADC-9EE98EB70461}"/>
              </a:ext>
            </a:extLst>
          </p:cNvPr>
          <p:cNvSpPr txBox="1"/>
          <p:nvPr/>
        </p:nvSpPr>
        <p:spPr>
          <a:xfrm>
            <a:off x="8915400" y="1564586"/>
            <a:ext cx="2946722" cy="1077218"/>
          </a:xfrm>
          <a:prstGeom prst="rect">
            <a:avLst/>
          </a:prstGeom>
          <a:noFill/>
        </p:spPr>
        <p:txBody>
          <a:bodyPr wrap="square" rtlCol="0">
            <a:spAutoFit/>
          </a:bodyPr>
          <a:lstStyle/>
          <a:p>
            <a:r>
              <a:rPr lang="en-US" sz="3200" dirty="0"/>
              <a:t>Final agreement </a:t>
            </a:r>
          </a:p>
        </p:txBody>
      </p:sp>
      <p:sp>
        <p:nvSpPr>
          <p:cNvPr id="14" name="TextBox 13">
            <a:extLst>
              <a:ext uri="{FF2B5EF4-FFF2-40B4-BE49-F238E27FC236}">
                <a16:creationId xmlns:a16="http://schemas.microsoft.com/office/drawing/2014/main" id="{EC09F4DF-FD11-DD39-2DEF-0B714FCFCA9F}"/>
              </a:ext>
            </a:extLst>
          </p:cNvPr>
          <p:cNvSpPr txBox="1"/>
          <p:nvPr/>
        </p:nvSpPr>
        <p:spPr>
          <a:xfrm>
            <a:off x="5989611" y="1564586"/>
            <a:ext cx="2360271" cy="1384995"/>
          </a:xfrm>
          <a:prstGeom prst="rect">
            <a:avLst/>
          </a:prstGeom>
          <a:noFill/>
        </p:spPr>
        <p:txBody>
          <a:bodyPr wrap="square" rtlCol="0">
            <a:spAutoFit/>
          </a:bodyPr>
          <a:lstStyle/>
          <a:p>
            <a:r>
              <a:rPr lang="en-US" sz="2800" dirty="0"/>
              <a:t>Agreements made during negotiation</a:t>
            </a:r>
          </a:p>
        </p:txBody>
      </p:sp>
      <p:sp>
        <p:nvSpPr>
          <p:cNvPr id="3" name="Multiplication Sign 2">
            <a:extLst>
              <a:ext uri="{FF2B5EF4-FFF2-40B4-BE49-F238E27FC236}">
                <a16:creationId xmlns:a16="http://schemas.microsoft.com/office/drawing/2014/main" id="{B2CB9DEA-7E0C-5B40-B0B3-D7011BD8AEC1}"/>
              </a:ext>
            </a:extLst>
          </p:cNvPr>
          <p:cNvSpPr/>
          <p:nvPr/>
        </p:nvSpPr>
        <p:spPr>
          <a:xfrm>
            <a:off x="7578812" y="3459165"/>
            <a:ext cx="498388" cy="1063208"/>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26D842D7-43E3-ACA3-4FF6-60629BCC360F}"/>
              </a:ext>
            </a:extLst>
          </p:cNvPr>
          <p:cNvSpPr txBox="1"/>
          <p:nvPr/>
        </p:nvSpPr>
        <p:spPr>
          <a:xfrm>
            <a:off x="1145412" y="4451599"/>
            <a:ext cx="9220200" cy="2062103"/>
          </a:xfrm>
          <a:prstGeom prst="rect">
            <a:avLst/>
          </a:prstGeom>
          <a:noFill/>
        </p:spPr>
        <p:txBody>
          <a:bodyPr wrap="square" rtlCol="0">
            <a:spAutoFit/>
          </a:bodyPr>
          <a:lstStyle/>
          <a:p>
            <a:r>
              <a:rPr lang="en-US" sz="3200" dirty="0"/>
              <a:t>Some may be canceled some not.</a:t>
            </a:r>
          </a:p>
          <a:p>
            <a:endParaRPr lang="en-US" sz="3200" dirty="0"/>
          </a:p>
          <a:p>
            <a:r>
              <a:rPr lang="en-US" sz="3200" dirty="0"/>
              <a:t>Does this give the writing the power we want it to have? </a:t>
            </a:r>
          </a:p>
        </p:txBody>
      </p:sp>
    </p:spTree>
    <p:extLst>
      <p:ext uri="{BB962C8B-B14F-4D97-AF65-F5344CB8AC3E}">
        <p14:creationId xmlns:p14="http://schemas.microsoft.com/office/powerpoint/2010/main" val="11386925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29EB1-3D5C-4466-8EED-7028C7F8A7DB}"/>
              </a:ext>
            </a:extLst>
          </p:cNvPr>
          <p:cNvSpPr>
            <a:spLocks noGrp="1"/>
          </p:cNvSpPr>
          <p:nvPr>
            <p:ph type="title"/>
          </p:nvPr>
        </p:nvSpPr>
        <p:spPr/>
        <p:txBody>
          <a:bodyPr/>
          <a:lstStyle/>
          <a:p>
            <a:r>
              <a:rPr lang="en-US" sz="3600" dirty="0"/>
              <a:t>The Statement of the Rule We Will Use</a:t>
            </a:r>
          </a:p>
        </p:txBody>
      </p:sp>
      <p:sp>
        <p:nvSpPr>
          <p:cNvPr id="3" name="Content Placeholder 2">
            <a:extLst>
              <a:ext uri="{FF2B5EF4-FFF2-40B4-BE49-F238E27FC236}">
                <a16:creationId xmlns:a16="http://schemas.microsoft.com/office/drawing/2014/main" id="{E3AFE0B0-297D-48DD-AB4B-D450C3506D4C}"/>
              </a:ext>
            </a:extLst>
          </p:cNvPr>
          <p:cNvSpPr>
            <a:spLocks noGrp="1"/>
          </p:cNvSpPr>
          <p:nvPr>
            <p:ph idx="1"/>
          </p:nvPr>
        </p:nvSpPr>
        <p:spPr>
          <a:xfrm>
            <a:off x="609600" y="1453406"/>
            <a:ext cx="10972800" cy="5023595"/>
          </a:xfrm>
        </p:spPr>
        <p:txBody>
          <a:bodyPr/>
          <a:lstStyle/>
          <a:p>
            <a:r>
              <a:rPr lang="en-US" sz="2800" dirty="0"/>
              <a:t>The rule (two equivalent forms)</a:t>
            </a:r>
          </a:p>
          <a:p>
            <a:r>
              <a:rPr lang="en-US" sz="2800" dirty="0"/>
              <a:t>Terms of a side agreement are not admitted into evidence if (a) they contradict the written agreement; or (b) the written agreement is a complete integration and the side agreement falls within the scope of the written agreement. </a:t>
            </a:r>
          </a:p>
          <a:p>
            <a:r>
              <a:rPr lang="en-US" sz="2800" dirty="0"/>
              <a:t>Terms of a side agreement are unenforceable if (a) they contradict the written agreement; or (b) the written agreement is a complete integration and the side agreement falls within the scope of the written agreement.  </a:t>
            </a:r>
          </a:p>
        </p:txBody>
      </p:sp>
    </p:spTree>
    <p:extLst>
      <p:ext uri="{BB962C8B-B14F-4D97-AF65-F5344CB8AC3E}">
        <p14:creationId xmlns:p14="http://schemas.microsoft.com/office/powerpoint/2010/main" val="25174128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26F69-3166-D947-8406-B1AF3EA0CD82}"/>
              </a:ext>
            </a:extLst>
          </p:cNvPr>
          <p:cNvSpPr>
            <a:spLocks noGrp="1"/>
          </p:cNvSpPr>
          <p:nvPr>
            <p:ph type="title"/>
          </p:nvPr>
        </p:nvSpPr>
        <p:spPr/>
        <p:txBody>
          <a:bodyPr/>
          <a:lstStyle/>
          <a:p>
            <a:r>
              <a:rPr lang="en-US" dirty="0"/>
              <a:t>In A Flow Chart</a:t>
            </a:r>
          </a:p>
        </p:txBody>
      </p:sp>
      <p:sp>
        <p:nvSpPr>
          <p:cNvPr id="4" name="TextBox 3">
            <a:extLst>
              <a:ext uri="{FF2B5EF4-FFF2-40B4-BE49-F238E27FC236}">
                <a16:creationId xmlns:a16="http://schemas.microsoft.com/office/drawing/2014/main" id="{932B68DB-76DB-E2A7-F5EE-1126183678E4}"/>
              </a:ext>
            </a:extLst>
          </p:cNvPr>
          <p:cNvSpPr txBox="1"/>
          <p:nvPr/>
        </p:nvSpPr>
        <p:spPr>
          <a:xfrm>
            <a:off x="3352800" y="1405129"/>
            <a:ext cx="5486400" cy="461665"/>
          </a:xfrm>
          <a:prstGeom prst="rect">
            <a:avLst/>
          </a:prstGeom>
          <a:noFill/>
        </p:spPr>
        <p:txBody>
          <a:bodyPr wrap="square" rtlCol="0">
            <a:spAutoFit/>
          </a:bodyPr>
          <a:lstStyle/>
          <a:p>
            <a:r>
              <a:rPr lang="en-US" sz="2400" dirty="0"/>
              <a:t>Is the side agreement enforceable?</a:t>
            </a:r>
          </a:p>
        </p:txBody>
      </p:sp>
      <p:cxnSp>
        <p:nvCxnSpPr>
          <p:cNvPr id="6" name="Straight Arrow Connector 5">
            <a:extLst>
              <a:ext uri="{FF2B5EF4-FFF2-40B4-BE49-F238E27FC236}">
                <a16:creationId xmlns:a16="http://schemas.microsoft.com/office/drawing/2014/main" id="{030A1F19-C791-8E8D-B213-4ED5C4BE1092}"/>
              </a:ext>
            </a:extLst>
          </p:cNvPr>
          <p:cNvCxnSpPr>
            <a:cxnSpLocks/>
          </p:cNvCxnSpPr>
          <p:nvPr/>
        </p:nvCxnSpPr>
        <p:spPr>
          <a:xfrm>
            <a:off x="5867400" y="1905000"/>
            <a:ext cx="0" cy="3810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C659D832-9469-0CBA-B9F9-49E2F952B45F}"/>
              </a:ext>
            </a:extLst>
          </p:cNvPr>
          <p:cNvSpPr txBox="1"/>
          <p:nvPr/>
        </p:nvSpPr>
        <p:spPr>
          <a:xfrm>
            <a:off x="3364173" y="2254451"/>
            <a:ext cx="5486400" cy="830997"/>
          </a:xfrm>
          <a:prstGeom prst="rect">
            <a:avLst/>
          </a:prstGeom>
          <a:noFill/>
        </p:spPr>
        <p:txBody>
          <a:bodyPr wrap="square" rtlCol="0">
            <a:spAutoFit/>
          </a:bodyPr>
          <a:lstStyle/>
          <a:p>
            <a:r>
              <a:rPr lang="en-US" sz="2400" dirty="0"/>
              <a:t>Does the side agreement contradict the written agreement?</a:t>
            </a:r>
          </a:p>
        </p:txBody>
      </p:sp>
      <p:cxnSp>
        <p:nvCxnSpPr>
          <p:cNvPr id="10" name="Straight Arrow Connector 9">
            <a:extLst>
              <a:ext uri="{FF2B5EF4-FFF2-40B4-BE49-F238E27FC236}">
                <a16:creationId xmlns:a16="http://schemas.microsoft.com/office/drawing/2014/main" id="{99161768-BBB6-96FA-A950-0C7981A988AB}"/>
              </a:ext>
            </a:extLst>
          </p:cNvPr>
          <p:cNvCxnSpPr/>
          <p:nvPr/>
        </p:nvCxnSpPr>
        <p:spPr>
          <a:xfrm flipH="1">
            <a:off x="3429000" y="3200400"/>
            <a:ext cx="2209800" cy="5334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ABF7013A-E8F3-E51B-CD89-80DD9FE21B95}"/>
              </a:ext>
            </a:extLst>
          </p:cNvPr>
          <p:cNvSpPr txBox="1"/>
          <p:nvPr/>
        </p:nvSpPr>
        <p:spPr>
          <a:xfrm>
            <a:off x="1181100" y="3772553"/>
            <a:ext cx="2590800" cy="461665"/>
          </a:xfrm>
          <a:prstGeom prst="rect">
            <a:avLst/>
          </a:prstGeom>
          <a:noFill/>
        </p:spPr>
        <p:txBody>
          <a:bodyPr wrap="square" rtlCol="0">
            <a:spAutoFit/>
          </a:bodyPr>
          <a:lstStyle/>
          <a:p>
            <a:r>
              <a:rPr lang="en-US" sz="2400" dirty="0"/>
              <a:t>Not enforceable </a:t>
            </a:r>
          </a:p>
        </p:txBody>
      </p:sp>
      <p:sp>
        <p:nvSpPr>
          <p:cNvPr id="12" name="TextBox 11">
            <a:extLst>
              <a:ext uri="{FF2B5EF4-FFF2-40B4-BE49-F238E27FC236}">
                <a16:creationId xmlns:a16="http://schemas.microsoft.com/office/drawing/2014/main" id="{21A1A4EF-9AD4-93BF-2558-06F768488804}"/>
              </a:ext>
            </a:extLst>
          </p:cNvPr>
          <p:cNvSpPr txBox="1"/>
          <p:nvPr/>
        </p:nvSpPr>
        <p:spPr>
          <a:xfrm>
            <a:off x="3771900" y="3085448"/>
            <a:ext cx="762000" cy="461665"/>
          </a:xfrm>
          <a:prstGeom prst="rect">
            <a:avLst/>
          </a:prstGeom>
          <a:noFill/>
        </p:spPr>
        <p:txBody>
          <a:bodyPr wrap="square" rtlCol="0">
            <a:spAutoFit/>
          </a:bodyPr>
          <a:lstStyle/>
          <a:p>
            <a:r>
              <a:rPr lang="en-US" sz="2400" dirty="0"/>
              <a:t>Yes </a:t>
            </a:r>
          </a:p>
        </p:txBody>
      </p:sp>
      <p:cxnSp>
        <p:nvCxnSpPr>
          <p:cNvPr id="13" name="Straight Arrow Connector 12">
            <a:extLst>
              <a:ext uri="{FF2B5EF4-FFF2-40B4-BE49-F238E27FC236}">
                <a16:creationId xmlns:a16="http://schemas.microsoft.com/office/drawing/2014/main" id="{BA7394F8-A289-9D87-5FE4-B5EE598165F5}"/>
              </a:ext>
            </a:extLst>
          </p:cNvPr>
          <p:cNvCxnSpPr>
            <a:cxnSpLocks/>
          </p:cNvCxnSpPr>
          <p:nvPr/>
        </p:nvCxnSpPr>
        <p:spPr>
          <a:xfrm>
            <a:off x="5637663" y="3200400"/>
            <a:ext cx="2210937" cy="7218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E93FB04-7D23-B20E-E302-26633BDE06A8}"/>
              </a:ext>
            </a:extLst>
          </p:cNvPr>
          <p:cNvSpPr txBox="1"/>
          <p:nvPr/>
        </p:nvSpPr>
        <p:spPr>
          <a:xfrm>
            <a:off x="6553202" y="3099665"/>
            <a:ext cx="762000" cy="461665"/>
          </a:xfrm>
          <a:prstGeom prst="rect">
            <a:avLst/>
          </a:prstGeom>
          <a:noFill/>
        </p:spPr>
        <p:txBody>
          <a:bodyPr wrap="square" rtlCol="0">
            <a:spAutoFit/>
          </a:bodyPr>
          <a:lstStyle/>
          <a:p>
            <a:r>
              <a:rPr lang="en-US" sz="2400" dirty="0"/>
              <a:t>No </a:t>
            </a:r>
          </a:p>
        </p:txBody>
      </p:sp>
      <p:sp>
        <p:nvSpPr>
          <p:cNvPr id="18" name="TextBox 17">
            <a:extLst>
              <a:ext uri="{FF2B5EF4-FFF2-40B4-BE49-F238E27FC236}">
                <a16:creationId xmlns:a16="http://schemas.microsoft.com/office/drawing/2014/main" id="{40AFA49A-1DAE-7ACF-53AA-CFF13BE39A3A}"/>
              </a:ext>
            </a:extLst>
          </p:cNvPr>
          <p:cNvSpPr txBox="1"/>
          <p:nvPr/>
        </p:nvSpPr>
        <p:spPr>
          <a:xfrm>
            <a:off x="5257800" y="3848752"/>
            <a:ext cx="6781800" cy="461665"/>
          </a:xfrm>
          <a:prstGeom prst="rect">
            <a:avLst/>
          </a:prstGeom>
          <a:noFill/>
        </p:spPr>
        <p:txBody>
          <a:bodyPr wrap="square" rtlCol="0">
            <a:spAutoFit/>
          </a:bodyPr>
          <a:lstStyle/>
          <a:p>
            <a:r>
              <a:rPr lang="en-US" sz="2400" dirty="0"/>
              <a:t>Is the written contract a complete integration?</a:t>
            </a:r>
          </a:p>
        </p:txBody>
      </p:sp>
      <p:cxnSp>
        <p:nvCxnSpPr>
          <p:cNvPr id="19" name="Straight Arrow Connector 18">
            <a:extLst>
              <a:ext uri="{FF2B5EF4-FFF2-40B4-BE49-F238E27FC236}">
                <a16:creationId xmlns:a16="http://schemas.microsoft.com/office/drawing/2014/main" id="{5AB04CA9-EE7F-1C6B-A7CC-B92EEF0C1C76}"/>
              </a:ext>
            </a:extLst>
          </p:cNvPr>
          <p:cNvCxnSpPr/>
          <p:nvPr/>
        </p:nvCxnSpPr>
        <p:spPr>
          <a:xfrm flipH="1">
            <a:off x="5867400" y="4536909"/>
            <a:ext cx="2209800" cy="5334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0F3D4C78-5598-D7CE-59B4-D5F9D623649F}"/>
              </a:ext>
            </a:extLst>
          </p:cNvPr>
          <p:cNvSpPr txBox="1"/>
          <p:nvPr/>
        </p:nvSpPr>
        <p:spPr>
          <a:xfrm>
            <a:off x="6210300" y="4421957"/>
            <a:ext cx="762000" cy="461665"/>
          </a:xfrm>
          <a:prstGeom prst="rect">
            <a:avLst/>
          </a:prstGeom>
          <a:noFill/>
        </p:spPr>
        <p:txBody>
          <a:bodyPr wrap="square" rtlCol="0">
            <a:spAutoFit/>
          </a:bodyPr>
          <a:lstStyle/>
          <a:p>
            <a:r>
              <a:rPr lang="en-US" sz="2400" dirty="0"/>
              <a:t>Yes </a:t>
            </a:r>
          </a:p>
        </p:txBody>
      </p:sp>
      <p:cxnSp>
        <p:nvCxnSpPr>
          <p:cNvPr id="21" name="Straight Arrow Connector 20">
            <a:extLst>
              <a:ext uri="{FF2B5EF4-FFF2-40B4-BE49-F238E27FC236}">
                <a16:creationId xmlns:a16="http://schemas.microsoft.com/office/drawing/2014/main" id="{48A8F63E-677D-881E-05CC-9FC673B806EB}"/>
              </a:ext>
            </a:extLst>
          </p:cNvPr>
          <p:cNvCxnSpPr>
            <a:cxnSpLocks/>
          </p:cNvCxnSpPr>
          <p:nvPr/>
        </p:nvCxnSpPr>
        <p:spPr>
          <a:xfrm>
            <a:off x="8076063" y="4536909"/>
            <a:ext cx="2210937" cy="7218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121E8A26-E36A-FE38-BD2F-0CB5919AAF13}"/>
              </a:ext>
            </a:extLst>
          </p:cNvPr>
          <p:cNvSpPr txBox="1"/>
          <p:nvPr/>
        </p:nvSpPr>
        <p:spPr>
          <a:xfrm>
            <a:off x="8991602" y="4436174"/>
            <a:ext cx="762000" cy="461665"/>
          </a:xfrm>
          <a:prstGeom prst="rect">
            <a:avLst/>
          </a:prstGeom>
          <a:noFill/>
        </p:spPr>
        <p:txBody>
          <a:bodyPr wrap="square" rtlCol="0">
            <a:spAutoFit/>
          </a:bodyPr>
          <a:lstStyle/>
          <a:p>
            <a:r>
              <a:rPr lang="en-US" sz="2400" dirty="0"/>
              <a:t>No </a:t>
            </a:r>
          </a:p>
        </p:txBody>
      </p:sp>
      <p:sp>
        <p:nvSpPr>
          <p:cNvPr id="23" name="TextBox 22">
            <a:extLst>
              <a:ext uri="{FF2B5EF4-FFF2-40B4-BE49-F238E27FC236}">
                <a16:creationId xmlns:a16="http://schemas.microsoft.com/office/drawing/2014/main" id="{91368519-8023-F9F8-5D9D-B756099CF8AC}"/>
              </a:ext>
            </a:extLst>
          </p:cNvPr>
          <p:cNvSpPr txBox="1"/>
          <p:nvPr/>
        </p:nvSpPr>
        <p:spPr>
          <a:xfrm>
            <a:off x="9296400" y="5236022"/>
            <a:ext cx="2590800" cy="461665"/>
          </a:xfrm>
          <a:prstGeom prst="rect">
            <a:avLst/>
          </a:prstGeom>
          <a:noFill/>
        </p:spPr>
        <p:txBody>
          <a:bodyPr wrap="square" rtlCol="0">
            <a:spAutoFit/>
          </a:bodyPr>
          <a:lstStyle/>
          <a:p>
            <a:r>
              <a:rPr lang="en-US" sz="2400" dirty="0"/>
              <a:t>Enforceable </a:t>
            </a:r>
          </a:p>
        </p:txBody>
      </p:sp>
      <p:sp>
        <p:nvSpPr>
          <p:cNvPr id="24" name="TextBox 23">
            <a:extLst>
              <a:ext uri="{FF2B5EF4-FFF2-40B4-BE49-F238E27FC236}">
                <a16:creationId xmlns:a16="http://schemas.microsoft.com/office/drawing/2014/main" id="{2E37D5F2-B412-57BF-EA53-F62527ACF365}"/>
              </a:ext>
            </a:extLst>
          </p:cNvPr>
          <p:cNvSpPr txBox="1"/>
          <p:nvPr/>
        </p:nvSpPr>
        <p:spPr>
          <a:xfrm>
            <a:off x="3290250" y="5101457"/>
            <a:ext cx="5333998" cy="461665"/>
          </a:xfrm>
          <a:prstGeom prst="rect">
            <a:avLst/>
          </a:prstGeom>
          <a:noFill/>
        </p:spPr>
        <p:txBody>
          <a:bodyPr wrap="square" rtlCol="0">
            <a:spAutoFit/>
          </a:bodyPr>
          <a:lstStyle/>
          <a:p>
            <a:r>
              <a:rPr lang="en-US" sz="2400" dirty="0"/>
              <a:t>Is the oral agreement in the scope?</a:t>
            </a:r>
          </a:p>
        </p:txBody>
      </p:sp>
      <p:cxnSp>
        <p:nvCxnSpPr>
          <p:cNvPr id="25" name="Straight Arrow Connector 24">
            <a:extLst>
              <a:ext uri="{FF2B5EF4-FFF2-40B4-BE49-F238E27FC236}">
                <a16:creationId xmlns:a16="http://schemas.microsoft.com/office/drawing/2014/main" id="{3CDAB2FA-D7B4-892E-FD03-A2A4E626E41C}"/>
              </a:ext>
            </a:extLst>
          </p:cNvPr>
          <p:cNvCxnSpPr/>
          <p:nvPr/>
        </p:nvCxnSpPr>
        <p:spPr>
          <a:xfrm flipH="1">
            <a:off x="3124200" y="5651119"/>
            <a:ext cx="2209800" cy="53340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B765EED5-266F-184D-003A-A53F38336C7F}"/>
              </a:ext>
            </a:extLst>
          </p:cNvPr>
          <p:cNvSpPr txBox="1"/>
          <p:nvPr/>
        </p:nvSpPr>
        <p:spPr>
          <a:xfrm>
            <a:off x="3467100" y="5536167"/>
            <a:ext cx="762000" cy="461665"/>
          </a:xfrm>
          <a:prstGeom prst="rect">
            <a:avLst/>
          </a:prstGeom>
          <a:noFill/>
        </p:spPr>
        <p:txBody>
          <a:bodyPr wrap="square" rtlCol="0">
            <a:spAutoFit/>
          </a:bodyPr>
          <a:lstStyle/>
          <a:p>
            <a:r>
              <a:rPr lang="en-US" sz="2400" dirty="0"/>
              <a:t>Yes </a:t>
            </a:r>
          </a:p>
        </p:txBody>
      </p:sp>
      <p:cxnSp>
        <p:nvCxnSpPr>
          <p:cNvPr id="27" name="Straight Arrow Connector 26">
            <a:extLst>
              <a:ext uri="{FF2B5EF4-FFF2-40B4-BE49-F238E27FC236}">
                <a16:creationId xmlns:a16="http://schemas.microsoft.com/office/drawing/2014/main" id="{814AC411-35C3-2D64-DFAD-DBBA3733A1DF}"/>
              </a:ext>
            </a:extLst>
          </p:cNvPr>
          <p:cNvCxnSpPr>
            <a:cxnSpLocks/>
          </p:cNvCxnSpPr>
          <p:nvPr/>
        </p:nvCxnSpPr>
        <p:spPr>
          <a:xfrm>
            <a:off x="5332863" y="5651119"/>
            <a:ext cx="1906137" cy="60016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CCC6416B-B430-B53F-2CFF-4AC6BE2F0895}"/>
              </a:ext>
            </a:extLst>
          </p:cNvPr>
          <p:cNvSpPr txBox="1"/>
          <p:nvPr/>
        </p:nvSpPr>
        <p:spPr>
          <a:xfrm>
            <a:off x="6248402" y="5550384"/>
            <a:ext cx="762000" cy="461665"/>
          </a:xfrm>
          <a:prstGeom prst="rect">
            <a:avLst/>
          </a:prstGeom>
          <a:noFill/>
        </p:spPr>
        <p:txBody>
          <a:bodyPr wrap="square" rtlCol="0">
            <a:spAutoFit/>
          </a:bodyPr>
          <a:lstStyle/>
          <a:p>
            <a:r>
              <a:rPr lang="en-US" sz="2400" dirty="0"/>
              <a:t>No </a:t>
            </a:r>
          </a:p>
        </p:txBody>
      </p:sp>
      <p:sp>
        <p:nvSpPr>
          <p:cNvPr id="30" name="TextBox 29">
            <a:extLst>
              <a:ext uri="{FF2B5EF4-FFF2-40B4-BE49-F238E27FC236}">
                <a16:creationId xmlns:a16="http://schemas.microsoft.com/office/drawing/2014/main" id="{E9E124CF-BE0B-247B-D57C-C954973689B0}"/>
              </a:ext>
            </a:extLst>
          </p:cNvPr>
          <p:cNvSpPr txBox="1"/>
          <p:nvPr/>
        </p:nvSpPr>
        <p:spPr>
          <a:xfrm>
            <a:off x="6210300" y="6230143"/>
            <a:ext cx="2590800" cy="461665"/>
          </a:xfrm>
          <a:prstGeom prst="rect">
            <a:avLst/>
          </a:prstGeom>
          <a:noFill/>
        </p:spPr>
        <p:txBody>
          <a:bodyPr wrap="square" rtlCol="0">
            <a:spAutoFit/>
          </a:bodyPr>
          <a:lstStyle/>
          <a:p>
            <a:r>
              <a:rPr lang="en-US" sz="2400" dirty="0"/>
              <a:t>Enforceable </a:t>
            </a:r>
          </a:p>
        </p:txBody>
      </p:sp>
      <p:sp>
        <p:nvSpPr>
          <p:cNvPr id="31" name="TextBox 30">
            <a:extLst>
              <a:ext uri="{FF2B5EF4-FFF2-40B4-BE49-F238E27FC236}">
                <a16:creationId xmlns:a16="http://schemas.microsoft.com/office/drawing/2014/main" id="{E9A1FCBC-2488-628D-997A-AC79A53CD183}"/>
              </a:ext>
            </a:extLst>
          </p:cNvPr>
          <p:cNvSpPr txBox="1"/>
          <p:nvPr/>
        </p:nvSpPr>
        <p:spPr>
          <a:xfrm>
            <a:off x="2190182" y="6251279"/>
            <a:ext cx="2590800" cy="461665"/>
          </a:xfrm>
          <a:prstGeom prst="rect">
            <a:avLst/>
          </a:prstGeom>
          <a:noFill/>
        </p:spPr>
        <p:txBody>
          <a:bodyPr wrap="square" rtlCol="0">
            <a:spAutoFit/>
          </a:bodyPr>
          <a:lstStyle/>
          <a:p>
            <a:r>
              <a:rPr lang="en-US" sz="2400" dirty="0"/>
              <a:t>Not enforceable </a:t>
            </a:r>
          </a:p>
        </p:txBody>
      </p:sp>
    </p:spTree>
    <p:extLst>
      <p:ext uri="{BB962C8B-B14F-4D97-AF65-F5344CB8AC3E}">
        <p14:creationId xmlns:p14="http://schemas.microsoft.com/office/powerpoint/2010/main" val="25475012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B43E2-E481-437A-AC19-6A27E619690D}"/>
              </a:ext>
            </a:extLst>
          </p:cNvPr>
          <p:cNvSpPr>
            <a:spLocks noGrp="1"/>
          </p:cNvSpPr>
          <p:nvPr>
            <p:ph type="title"/>
          </p:nvPr>
        </p:nvSpPr>
        <p:spPr/>
        <p:txBody>
          <a:bodyPr/>
          <a:lstStyle/>
          <a:p>
            <a:r>
              <a:rPr lang="en-US" dirty="0"/>
              <a:t>Contradiction?</a:t>
            </a:r>
          </a:p>
        </p:txBody>
      </p:sp>
      <p:sp>
        <p:nvSpPr>
          <p:cNvPr id="3" name="Content Placeholder 2">
            <a:extLst>
              <a:ext uri="{FF2B5EF4-FFF2-40B4-BE49-F238E27FC236}">
                <a16:creationId xmlns:a16="http://schemas.microsoft.com/office/drawing/2014/main" id="{292067D1-6CD2-47BF-B30A-7EA063D0B67F}"/>
              </a:ext>
            </a:extLst>
          </p:cNvPr>
          <p:cNvSpPr>
            <a:spLocks noGrp="1"/>
          </p:cNvSpPr>
          <p:nvPr>
            <p:ph idx="1"/>
          </p:nvPr>
        </p:nvSpPr>
        <p:spPr/>
        <p:txBody>
          <a:bodyPr/>
          <a:lstStyle/>
          <a:p>
            <a:r>
              <a:rPr lang="en-US" dirty="0"/>
              <a:t>Does the oral agreement in </a:t>
            </a:r>
            <a:r>
              <a:rPr lang="en-US" i="1" dirty="0" err="1"/>
              <a:t>Mitchill</a:t>
            </a:r>
            <a:r>
              <a:rPr lang="en-US" dirty="0"/>
              <a:t> contradict the written agreement. </a:t>
            </a:r>
          </a:p>
          <a:p>
            <a:r>
              <a:rPr lang="en-US" dirty="0"/>
              <a:t>The agreement’s contradict each other if they </a:t>
            </a:r>
            <a:r>
              <a:rPr lang="en-US" b="1" dirty="0"/>
              <a:t>assert </a:t>
            </a:r>
            <a:r>
              <a:rPr lang="en-US" dirty="0"/>
              <a:t>inconsistent things. </a:t>
            </a:r>
          </a:p>
          <a:p>
            <a:pPr marL="0" indent="0">
              <a:buNone/>
            </a:pPr>
            <a:r>
              <a:rPr lang="en-US" b="1" dirty="0"/>
              <a:t>Silence in the written agreement is NOT a contradiction. </a:t>
            </a:r>
          </a:p>
          <a:p>
            <a:pPr marL="0" indent="0">
              <a:buNone/>
            </a:pPr>
            <a:endParaRPr lang="en-US" b="1" dirty="0"/>
          </a:p>
          <a:p>
            <a:r>
              <a:rPr lang="en-US" dirty="0"/>
              <a:t>There is a contradiction in </a:t>
            </a:r>
            <a:r>
              <a:rPr lang="en-US" i="1" dirty="0" err="1"/>
              <a:t>Mitchill</a:t>
            </a:r>
            <a:r>
              <a:rPr lang="en-US" dirty="0"/>
              <a:t>. </a:t>
            </a:r>
          </a:p>
          <a:p>
            <a:r>
              <a:rPr lang="en-US" dirty="0"/>
              <a:t>(a) True</a:t>
            </a:r>
          </a:p>
          <a:p>
            <a:r>
              <a:rPr lang="en-US" dirty="0"/>
              <a:t>(b) False</a:t>
            </a:r>
          </a:p>
        </p:txBody>
      </p:sp>
    </p:spTree>
    <p:extLst>
      <p:ext uri="{BB962C8B-B14F-4D97-AF65-F5344CB8AC3E}">
        <p14:creationId xmlns:p14="http://schemas.microsoft.com/office/powerpoint/2010/main" val="41378939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F328E-9404-4A64-9382-A7108E4D711A}"/>
              </a:ext>
            </a:extLst>
          </p:cNvPr>
          <p:cNvSpPr>
            <a:spLocks noGrp="1"/>
          </p:cNvSpPr>
          <p:nvPr>
            <p:ph type="title"/>
          </p:nvPr>
        </p:nvSpPr>
        <p:spPr/>
        <p:txBody>
          <a:bodyPr/>
          <a:lstStyle/>
          <a:p>
            <a:r>
              <a:rPr lang="en-US" dirty="0"/>
              <a:t>What Is A Contradiction? </a:t>
            </a:r>
          </a:p>
        </p:txBody>
      </p:sp>
      <p:sp>
        <p:nvSpPr>
          <p:cNvPr id="3" name="Content Placeholder 2">
            <a:extLst>
              <a:ext uri="{FF2B5EF4-FFF2-40B4-BE49-F238E27FC236}">
                <a16:creationId xmlns:a16="http://schemas.microsoft.com/office/drawing/2014/main" id="{CF087BBB-0DAB-4AAB-A48E-3633ABB70070}"/>
              </a:ext>
            </a:extLst>
          </p:cNvPr>
          <p:cNvSpPr>
            <a:spLocks noGrp="1"/>
          </p:cNvSpPr>
          <p:nvPr>
            <p:ph idx="1"/>
          </p:nvPr>
        </p:nvSpPr>
        <p:spPr/>
        <p:txBody>
          <a:bodyPr/>
          <a:lstStyle/>
          <a:p>
            <a:r>
              <a:rPr lang="en-US" sz="2800" dirty="0">
                <a:ea typeface="Times New Roman" panose="02020603050405020304" pitchFamily="18" charset="0"/>
                <a:cs typeface="Times New Roman" panose="02020603050405020304" pitchFamily="18" charset="0"/>
              </a:rPr>
              <a:t>Contradiction: The oral agreement and the written agreement assert </a:t>
            </a:r>
            <a:r>
              <a:rPr lang="en-US" sz="2800" b="1" dirty="0">
                <a:ea typeface="Times New Roman" panose="02020603050405020304" pitchFamily="18" charset="0"/>
                <a:cs typeface="Times New Roman" panose="02020603050405020304" pitchFamily="18" charset="0"/>
              </a:rPr>
              <a:t>things cannot both be true. </a:t>
            </a:r>
            <a:endParaRPr lang="en-US" sz="2800" b="1" dirty="0">
              <a:effectLst/>
              <a:ea typeface="Times New Roman" panose="02020603050405020304" pitchFamily="18" charset="0"/>
              <a:cs typeface="Times New Roman" panose="02020603050405020304" pitchFamily="18" charset="0"/>
            </a:endParaRPr>
          </a:p>
          <a:p>
            <a:r>
              <a:rPr lang="en-US" sz="2800" dirty="0"/>
              <a:t>The Restatement’s “buyer”/ “seller” example. </a:t>
            </a:r>
          </a:p>
          <a:p>
            <a:pPr lvl="1"/>
            <a:r>
              <a:rPr lang="en-US" sz="2400" dirty="0"/>
              <a:t>Alice is buying Malibu Barbies from Bob. Alice does not want her competitors to know she is buying the Barbies. So she and Bob orally agree that in the contract “buyer” will mean “seller” and that “seller will mean “buyer,” and that Alice is the buyer of the Barbies, even though in the written agreement, Alice is the seller. </a:t>
            </a:r>
          </a:p>
          <a:p>
            <a:r>
              <a:rPr lang="en-US" sz="2800" dirty="0"/>
              <a:t>Does the oral agreement contradict the written agreement?</a:t>
            </a:r>
          </a:p>
          <a:p>
            <a:r>
              <a:rPr lang="en-US" sz="2800" dirty="0"/>
              <a:t>(a) Yes</a:t>
            </a:r>
          </a:p>
          <a:p>
            <a:r>
              <a:rPr lang="en-US" sz="2800" dirty="0"/>
              <a:t>(b) No</a:t>
            </a:r>
          </a:p>
        </p:txBody>
      </p:sp>
    </p:spTree>
    <p:extLst>
      <p:ext uri="{BB962C8B-B14F-4D97-AF65-F5344CB8AC3E}">
        <p14:creationId xmlns:p14="http://schemas.microsoft.com/office/powerpoint/2010/main" val="4111247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F9064-7F12-8080-F838-BC0560A40772}"/>
              </a:ext>
            </a:extLst>
          </p:cNvPr>
          <p:cNvSpPr>
            <a:spLocks noGrp="1"/>
          </p:cNvSpPr>
          <p:nvPr>
            <p:ph type="title"/>
          </p:nvPr>
        </p:nvSpPr>
        <p:spPr/>
        <p:txBody>
          <a:bodyPr/>
          <a:lstStyle/>
          <a:p>
            <a:r>
              <a:rPr lang="en-US" dirty="0"/>
              <a:t>Contradiction?</a:t>
            </a:r>
          </a:p>
        </p:txBody>
      </p:sp>
      <p:sp>
        <p:nvSpPr>
          <p:cNvPr id="3" name="Content Placeholder 2">
            <a:extLst>
              <a:ext uri="{FF2B5EF4-FFF2-40B4-BE49-F238E27FC236}">
                <a16:creationId xmlns:a16="http://schemas.microsoft.com/office/drawing/2014/main" id="{CFB933AC-98F5-BB04-0DDA-CE25C23FC0D8}"/>
              </a:ext>
            </a:extLst>
          </p:cNvPr>
          <p:cNvSpPr>
            <a:spLocks noGrp="1"/>
          </p:cNvSpPr>
          <p:nvPr>
            <p:ph idx="1"/>
          </p:nvPr>
        </p:nvSpPr>
        <p:spPr/>
        <p:txBody>
          <a:bodyPr/>
          <a:lstStyle/>
          <a:p>
            <a:r>
              <a:rPr lang="en-US" dirty="0"/>
              <a:t>Given the oral agreement, what do ‘buyer’ and ‘seller’ mean in the written document? That is, how would a reasonable person interpret those words?</a:t>
            </a:r>
          </a:p>
          <a:p>
            <a:r>
              <a:rPr lang="en-US" dirty="0"/>
              <a:t>A reasonable person would think ‘buyer’ means seller and ‘seller’ means </a:t>
            </a:r>
            <a:r>
              <a:rPr lang="en-US" i="1" dirty="0"/>
              <a:t>buyer</a:t>
            </a:r>
            <a:r>
              <a:rPr lang="en-US" dirty="0"/>
              <a:t>.</a:t>
            </a:r>
          </a:p>
          <a:p>
            <a:r>
              <a:rPr lang="en-US" dirty="0"/>
              <a:t>Therefore, the written document does not contradict the </a:t>
            </a:r>
            <a:r>
              <a:rPr lang="en-US"/>
              <a:t>oral agreement. </a:t>
            </a:r>
            <a:endParaRPr lang="en-US" dirty="0"/>
          </a:p>
        </p:txBody>
      </p:sp>
    </p:spTree>
    <p:extLst>
      <p:ext uri="{BB962C8B-B14F-4D97-AF65-F5344CB8AC3E}">
        <p14:creationId xmlns:p14="http://schemas.microsoft.com/office/powerpoint/2010/main" val="40771472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29E33-7DA5-4BDB-AF87-CEB3C49E13E3}"/>
              </a:ext>
            </a:extLst>
          </p:cNvPr>
          <p:cNvSpPr>
            <a:spLocks noGrp="1"/>
          </p:cNvSpPr>
          <p:nvPr>
            <p:ph type="title"/>
          </p:nvPr>
        </p:nvSpPr>
        <p:spPr/>
        <p:txBody>
          <a:bodyPr/>
          <a:lstStyle/>
          <a:p>
            <a:r>
              <a:rPr lang="en-US" dirty="0"/>
              <a:t>Ed And Sally</a:t>
            </a:r>
          </a:p>
        </p:txBody>
      </p:sp>
      <p:sp>
        <p:nvSpPr>
          <p:cNvPr id="3" name="Content Placeholder 2">
            <a:extLst>
              <a:ext uri="{FF2B5EF4-FFF2-40B4-BE49-F238E27FC236}">
                <a16:creationId xmlns:a16="http://schemas.microsoft.com/office/drawing/2014/main" id="{F3F3DF57-8565-47B2-8118-6828ED5BAA1B}"/>
              </a:ext>
            </a:extLst>
          </p:cNvPr>
          <p:cNvSpPr>
            <a:spLocks noGrp="1"/>
          </p:cNvSpPr>
          <p:nvPr>
            <p:ph idx="1"/>
          </p:nvPr>
        </p:nvSpPr>
        <p:spPr>
          <a:xfrm>
            <a:off x="609600" y="1066800"/>
            <a:ext cx="10972800" cy="5715000"/>
          </a:xfrm>
        </p:spPr>
        <p:txBody>
          <a:bodyPr/>
          <a:lstStyle/>
          <a:p>
            <a:r>
              <a:rPr lang="en-US" sz="2400" dirty="0"/>
              <a:t>Sally is negotiating the purchase of a condo.  The condos are under construction; the architect and developer is Ed, and this project is his first construction project.  The unit that Sally is interested in has not yet been built, and she discussing the design of that unit with Ed.  They orally agree that Ed will make the wall that divides the bedroom from the rest of the unit a curved wall instead of a straight one.  This is a very important aesthetic consideration for Sally.  Sally is an artist and she plans to paint a mural on the curved wall, and the curve is essential to the overall aesthetic effect of the mural.  She explains both points to Ed.  After making this agreement, Sally and Ed sign a written contract under which Sally agrees to purchase and Ed agrees to build the condo and transfer ownership to Sally in six months. The written contract says nothing about the curved wall. </a:t>
            </a:r>
          </a:p>
          <a:p>
            <a:r>
              <a:rPr lang="en-US" sz="2400" dirty="0"/>
              <a:t>Does the oral agreement contradict the written contract?</a:t>
            </a:r>
          </a:p>
          <a:p>
            <a:r>
              <a:rPr lang="en-US" sz="2400" dirty="0"/>
              <a:t>(a) Yes</a:t>
            </a:r>
          </a:p>
          <a:p>
            <a:r>
              <a:rPr lang="en-US" sz="2400" dirty="0"/>
              <a:t>(b) No</a:t>
            </a:r>
          </a:p>
        </p:txBody>
      </p:sp>
    </p:spTree>
    <p:extLst>
      <p:ext uri="{BB962C8B-B14F-4D97-AF65-F5344CB8AC3E}">
        <p14:creationId xmlns:p14="http://schemas.microsoft.com/office/powerpoint/2010/main" val="19055908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96BA2-151C-44E5-803F-9A6E89CE9641}"/>
              </a:ext>
            </a:extLst>
          </p:cNvPr>
          <p:cNvSpPr>
            <a:spLocks noGrp="1"/>
          </p:cNvSpPr>
          <p:nvPr>
            <p:ph type="title"/>
          </p:nvPr>
        </p:nvSpPr>
        <p:spPr/>
        <p:txBody>
          <a:bodyPr/>
          <a:lstStyle/>
          <a:p>
            <a:r>
              <a:rPr lang="en-US" dirty="0"/>
              <a:t>No Contradiction</a:t>
            </a:r>
          </a:p>
        </p:txBody>
      </p:sp>
      <p:sp>
        <p:nvSpPr>
          <p:cNvPr id="3" name="Content Placeholder 2">
            <a:extLst>
              <a:ext uri="{FF2B5EF4-FFF2-40B4-BE49-F238E27FC236}">
                <a16:creationId xmlns:a16="http://schemas.microsoft.com/office/drawing/2014/main" id="{0F8308B7-5F30-41F5-BB3D-08E965C60209}"/>
              </a:ext>
            </a:extLst>
          </p:cNvPr>
          <p:cNvSpPr>
            <a:spLocks noGrp="1"/>
          </p:cNvSpPr>
          <p:nvPr>
            <p:ph idx="1"/>
          </p:nvPr>
        </p:nvSpPr>
        <p:spPr/>
        <p:txBody>
          <a:bodyPr/>
          <a:lstStyle/>
          <a:p>
            <a:r>
              <a:rPr lang="en-US" sz="3200" dirty="0"/>
              <a:t>Terms of a side agreement are unenforceable if (a) </a:t>
            </a:r>
            <a:r>
              <a:rPr lang="en-US" sz="3200" b="1" dirty="0"/>
              <a:t>they contradict the written agreement</a:t>
            </a:r>
            <a:r>
              <a:rPr lang="en-US" sz="3200" dirty="0"/>
              <a:t>; or (b) the written agreement is a complete integration and the side agreement falls within the scope of the written agreement.</a:t>
            </a:r>
          </a:p>
          <a:p>
            <a:r>
              <a:rPr lang="en-US" sz="3200" dirty="0"/>
              <a:t>But we are not done. We have to move on to part (b).   </a:t>
            </a:r>
          </a:p>
          <a:p>
            <a:endParaRPr lang="en-US" dirty="0"/>
          </a:p>
        </p:txBody>
      </p:sp>
    </p:spTree>
    <p:extLst>
      <p:ext uri="{BB962C8B-B14F-4D97-AF65-F5344CB8AC3E}">
        <p14:creationId xmlns:p14="http://schemas.microsoft.com/office/powerpoint/2010/main" val="2549103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A266F-3A0B-49F1-91EF-081FBB4D4AB5}"/>
              </a:ext>
            </a:extLst>
          </p:cNvPr>
          <p:cNvSpPr>
            <a:spLocks noGrp="1"/>
          </p:cNvSpPr>
          <p:nvPr>
            <p:ph type="title"/>
          </p:nvPr>
        </p:nvSpPr>
        <p:spPr/>
        <p:txBody>
          <a:bodyPr/>
          <a:lstStyle/>
          <a:p>
            <a:r>
              <a:rPr lang="en-US" dirty="0"/>
              <a:t>The Annunciator Panel </a:t>
            </a:r>
          </a:p>
        </p:txBody>
      </p:sp>
      <p:sp>
        <p:nvSpPr>
          <p:cNvPr id="3" name="Content Placeholder 2">
            <a:extLst>
              <a:ext uri="{FF2B5EF4-FFF2-40B4-BE49-F238E27FC236}">
                <a16:creationId xmlns:a16="http://schemas.microsoft.com/office/drawing/2014/main" id="{EB487155-3175-4B5F-97EC-BA084C8D48A7}"/>
              </a:ext>
            </a:extLst>
          </p:cNvPr>
          <p:cNvSpPr>
            <a:spLocks noGrp="1"/>
          </p:cNvSpPr>
          <p:nvPr>
            <p:ph idx="1"/>
          </p:nvPr>
        </p:nvSpPr>
        <p:spPr>
          <a:xfrm>
            <a:off x="609600" y="1163637"/>
            <a:ext cx="10972800" cy="4530725"/>
          </a:xfrm>
        </p:spPr>
        <p:txBody>
          <a:bodyPr/>
          <a:lstStyle/>
          <a:p>
            <a:r>
              <a:rPr lang="en-US" sz="2400" dirty="0">
                <a:effectLst/>
                <a:ea typeface="Times New Roman" panose="02020603050405020304" pitchFamily="18" charset="0"/>
                <a:cs typeface="Verdana" panose="020B0604030504040204" pitchFamily="34" charset="0"/>
              </a:rPr>
              <a:t>Contractor and Owner agree that Contractor will build an addition to Owner's factory.  During construction, the Fire Marshal says that smoke vents and annunciator panel are required; the Contractor's plans did not include these; additional cost:  $35,000.  The contract contains a clause </a:t>
            </a:r>
            <a:r>
              <a:rPr lang="en-US" sz="2400">
                <a:effectLst/>
                <a:ea typeface="Times New Roman" panose="02020603050405020304" pitchFamily="18" charset="0"/>
                <a:cs typeface="Verdana" panose="020B0604030504040204" pitchFamily="34" charset="0"/>
              </a:rPr>
              <a:t>that says: </a:t>
            </a:r>
            <a:r>
              <a:rPr lang="en-US" sz="2400" dirty="0">
                <a:effectLst/>
                <a:ea typeface="Times New Roman" panose="02020603050405020304" pitchFamily="18" charset="0"/>
                <a:cs typeface="Verdana" panose="020B0604030504040204" pitchFamily="34" charset="0"/>
              </a:rPr>
              <a:t>"Contractor shall give all notices, comply with all applicable laws, ordinances, rules and regulations.  Contractor agrees to indemnify the Owner from any loss, liability, or penalty which might result from the Contractor's failure to comply with any applicable law, ordinance, rule, or regulation."  When signing the contract, the parties </a:t>
            </a:r>
            <a:r>
              <a:rPr lang="en-US" sz="2400" i="1" dirty="0">
                <a:effectLst/>
                <a:ea typeface="Times New Roman" panose="02020603050405020304" pitchFamily="18" charset="0"/>
                <a:cs typeface="Verdana" panose="020B0604030504040204" pitchFamily="34" charset="0"/>
              </a:rPr>
              <a:t>orally limited</a:t>
            </a:r>
            <a:r>
              <a:rPr lang="en-US" sz="2400" dirty="0">
                <a:effectLst/>
                <a:ea typeface="Times New Roman" panose="02020603050405020304" pitchFamily="18" charset="0"/>
                <a:cs typeface="Verdana" panose="020B0604030504040204" pitchFamily="34" charset="0"/>
              </a:rPr>
              <a:t> indemnification to </a:t>
            </a:r>
            <a:r>
              <a:rPr lang="en-US" sz="2400" i="1" dirty="0">
                <a:effectLst/>
                <a:ea typeface="Times New Roman" panose="02020603050405020304" pitchFamily="18" charset="0"/>
                <a:cs typeface="Verdana" panose="020B0604030504040204" pitchFamily="34" charset="0"/>
              </a:rPr>
              <a:t>only relatively small losses</a:t>
            </a:r>
            <a:r>
              <a:rPr lang="en-US" sz="2400" dirty="0">
                <a:effectLst/>
                <a:ea typeface="Times New Roman" panose="02020603050405020304" pitchFamily="18" charset="0"/>
                <a:cs typeface="Verdana" panose="020B0604030504040204" pitchFamily="34" charset="0"/>
              </a:rPr>
              <a:t>. The court held that the oral agreement was enforceable. The court must have thought there was no contradiction between the oral agreement and the written contract.</a:t>
            </a:r>
          </a:p>
          <a:p>
            <a:r>
              <a:rPr lang="en-US" sz="2400" dirty="0">
                <a:ea typeface="Times New Roman" panose="02020603050405020304" pitchFamily="18" charset="0"/>
                <a:cs typeface="Verdana" panose="020B0604030504040204" pitchFamily="34" charset="0"/>
              </a:rPr>
              <a:t>(a) True</a:t>
            </a:r>
          </a:p>
          <a:p>
            <a:r>
              <a:rPr lang="en-US" sz="2400" dirty="0">
                <a:effectLst/>
                <a:ea typeface="Times New Roman" panose="02020603050405020304" pitchFamily="18" charset="0"/>
                <a:cs typeface="Verdana" panose="020B0604030504040204" pitchFamily="34" charset="0"/>
              </a:rPr>
              <a:t>(b) False</a:t>
            </a:r>
          </a:p>
          <a:p>
            <a:endParaRPr lang="en-US" sz="24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6044860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9178B-ABE6-9F97-9072-F4F34CD20A01}"/>
              </a:ext>
            </a:extLst>
          </p:cNvPr>
          <p:cNvSpPr>
            <a:spLocks noGrp="1"/>
          </p:cNvSpPr>
          <p:nvPr>
            <p:ph type="title"/>
          </p:nvPr>
        </p:nvSpPr>
        <p:spPr/>
        <p:txBody>
          <a:bodyPr/>
          <a:lstStyle/>
          <a:p>
            <a:r>
              <a:rPr lang="en-US" dirty="0"/>
              <a:t>Etymology of ‘Parol’</a:t>
            </a:r>
          </a:p>
        </p:txBody>
      </p:sp>
      <p:sp>
        <p:nvSpPr>
          <p:cNvPr id="3" name="Content Placeholder 2">
            <a:extLst>
              <a:ext uri="{FF2B5EF4-FFF2-40B4-BE49-F238E27FC236}">
                <a16:creationId xmlns:a16="http://schemas.microsoft.com/office/drawing/2014/main" id="{49880FB6-4FD4-9701-EA5F-82D661321C85}"/>
              </a:ext>
            </a:extLst>
          </p:cNvPr>
          <p:cNvSpPr>
            <a:spLocks noGrp="1"/>
          </p:cNvSpPr>
          <p:nvPr>
            <p:ph idx="1"/>
          </p:nvPr>
        </p:nvSpPr>
        <p:spPr/>
        <p:txBody>
          <a:bodyPr/>
          <a:lstStyle/>
          <a:p>
            <a:r>
              <a:rPr lang="en-US" dirty="0"/>
              <a:t>"Parol" comes from the Anglo-Norman-French word “parole,”  which derives from Old French word for "speech." </a:t>
            </a:r>
          </a:p>
          <a:p>
            <a:r>
              <a:rPr lang="en-US" dirty="0"/>
              <a:t>So “</a:t>
            </a:r>
            <a:r>
              <a:rPr lang="en-US" dirty="0" err="1"/>
              <a:t>parol</a:t>
            </a:r>
            <a:r>
              <a:rPr lang="en-US" dirty="0"/>
              <a:t> evidence rule” is like “French horn,” </a:t>
            </a:r>
            <a:r>
              <a:rPr lang="en-US"/>
              <a:t>doubly ambiguous. </a:t>
            </a:r>
            <a:endParaRPr lang="en-US" dirty="0"/>
          </a:p>
        </p:txBody>
      </p:sp>
    </p:spTree>
    <p:extLst>
      <p:ext uri="{BB962C8B-B14F-4D97-AF65-F5344CB8AC3E}">
        <p14:creationId xmlns:p14="http://schemas.microsoft.com/office/powerpoint/2010/main" val="18673952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54A21-1232-78F8-1DFA-0AF0EF7505D0}"/>
              </a:ext>
            </a:extLst>
          </p:cNvPr>
          <p:cNvSpPr>
            <a:spLocks noGrp="1"/>
          </p:cNvSpPr>
          <p:nvPr>
            <p:ph type="title"/>
          </p:nvPr>
        </p:nvSpPr>
        <p:spPr/>
        <p:txBody>
          <a:bodyPr/>
          <a:lstStyle/>
          <a:p>
            <a:r>
              <a:rPr lang="en-US" dirty="0"/>
              <a:t>Ottman v. Stanway</a:t>
            </a:r>
          </a:p>
        </p:txBody>
      </p:sp>
      <p:sp>
        <p:nvSpPr>
          <p:cNvPr id="3" name="Content Placeholder 2">
            <a:extLst>
              <a:ext uri="{FF2B5EF4-FFF2-40B4-BE49-F238E27FC236}">
                <a16:creationId xmlns:a16="http://schemas.microsoft.com/office/drawing/2014/main" id="{16EC2868-296B-0377-2BC7-BD934CDD7669}"/>
              </a:ext>
            </a:extLst>
          </p:cNvPr>
          <p:cNvSpPr>
            <a:spLocks noGrp="1"/>
          </p:cNvSpPr>
          <p:nvPr>
            <p:ph idx="1"/>
          </p:nvPr>
        </p:nvSpPr>
        <p:spPr>
          <a:xfrm>
            <a:off x="609600" y="1163637"/>
            <a:ext cx="10972800" cy="4530725"/>
          </a:xfrm>
        </p:spPr>
        <p:txBody>
          <a:bodyPr/>
          <a:lstStyle/>
          <a:p>
            <a:r>
              <a:rPr lang="en-US" dirty="0"/>
              <a:t>The contract dispute involved a patent over an invention for a cutting tool used in truing metal railway wheels (truing is the removal of flat spots and other defects resulting from wear). </a:t>
            </a:r>
          </a:p>
          <a:p>
            <a:r>
              <a:rPr lang="en-US" dirty="0"/>
              <a:t>Ortman assigned his patent rights to </a:t>
            </a:r>
            <a:r>
              <a:rPr lang="en-US" dirty="0" err="1"/>
              <a:t>Stanray</a:t>
            </a:r>
            <a:r>
              <a:rPr lang="en-US" dirty="0"/>
              <a:t> in return for </a:t>
            </a:r>
            <a:r>
              <a:rPr lang="en-US" dirty="0" err="1"/>
              <a:t>Stanray's</a:t>
            </a:r>
            <a:r>
              <a:rPr lang="en-US" dirty="0"/>
              <a:t>  agreements to pay Ortman a royalty for the longer of ten years or the life of the patent.</a:t>
            </a:r>
          </a:p>
          <a:p>
            <a:r>
              <a:rPr lang="en-US" dirty="0"/>
              <a:t>Paragraph 4 of the contract provided that Ortman would be revested with the patent rights if </a:t>
            </a:r>
            <a:r>
              <a:rPr lang="en-US" dirty="0" err="1"/>
              <a:t>Stanray</a:t>
            </a:r>
            <a:r>
              <a:rPr lang="en-US" dirty="0"/>
              <a:t> failed to make payments or discontinued use of the invention for more than one year. </a:t>
            </a:r>
          </a:p>
        </p:txBody>
      </p:sp>
    </p:spTree>
    <p:extLst>
      <p:ext uri="{BB962C8B-B14F-4D97-AF65-F5344CB8AC3E}">
        <p14:creationId xmlns:p14="http://schemas.microsoft.com/office/powerpoint/2010/main" val="21602780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EF268C-AF7D-1F22-2A7A-00C200368C47}"/>
              </a:ext>
            </a:extLst>
          </p:cNvPr>
          <p:cNvSpPr>
            <a:spLocks noGrp="1"/>
          </p:cNvSpPr>
          <p:nvPr>
            <p:ph type="title"/>
          </p:nvPr>
        </p:nvSpPr>
        <p:spPr/>
        <p:txBody>
          <a:bodyPr/>
          <a:lstStyle/>
          <a:p>
            <a:r>
              <a:rPr lang="en-US" dirty="0" err="1"/>
              <a:t>Stanray’s</a:t>
            </a:r>
            <a:r>
              <a:rPr lang="en-US" dirty="0"/>
              <a:t> Claim </a:t>
            </a:r>
          </a:p>
        </p:txBody>
      </p:sp>
      <p:sp>
        <p:nvSpPr>
          <p:cNvPr id="3" name="Content Placeholder 2">
            <a:extLst>
              <a:ext uri="{FF2B5EF4-FFF2-40B4-BE49-F238E27FC236}">
                <a16:creationId xmlns:a16="http://schemas.microsoft.com/office/drawing/2014/main" id="{BBCE3827-0A61-BB4D-2EC4-B76CE52DBAEA}"/>
              </a:ext>
            </a:extLst>
          </p:cNvPr>
          <p:cNvSpPr>
            <a:spLocks noGrp="1"/>
          </p:cNvSpPr>
          <p:nvPr>
            <p:ph idx="1"/>
          </p:nvPr>
        </p:nvSpPr>
        <p:spPr/>
        <p:txBody>
          <a:bodyPr/>
          <a:lstStyle/>
          <a:p>
            <a:r>
              <a:rPr lang="en-US" dirty="0"/>
              <a:t>Stanway argued the had the right to terminate the contract and their payment obligation at will by simply giving notice and refusing further payment, which they did after July 1964.</a:t>
            </a:r>
          </a:p>
          <a:p>
            <a:r>
              <a:rPr lang="en-US" dirty="0"/>
              <a:t>Stanway continued to use Ottman’s technology. </a:t>
            </a:r>
          </a:p>
          <a:p>
            <a:r>
              <a:rPr lang="en-US" dirty="0"/>
              <a:t>The District Court ruled that the contract was unambiguous, excluded extrinsic evidence about the intent of the parties, and agreed with </a:t>
            </a:r>
            <a:r>
              <a:rPr lang="en-US" dirty="0" err="1"/>
              <a:t>Stanray</a:t>
            </a:r>
            <a:r>
              <a:rPr lang="en-US" dirty="0"/>
              <a:t>.</a:t>
            </a:r>
          </a:p>
          <a:p>
            <a:r>
              <a:rPr lang="en-US" dirty="0"/>
              <a:t>Would the dissent in Mitchill admit the extrinsic evidence?</a:t>
            </a:r>
          </a:p>
          <a:p>
            <a:r>
              <a:rPr lang="en-US" dirty="0"/>
              <a:t>(a) Yes (b) No</a:t>
            </a:r>
          </a:p>
          <a:p>
            <a:endParaRPr lang="en-US" dirty="0"/>
          </a:p>
          <a:p>
            <a:endParaRPr lang="en-US" dirty="0"/>
          </a:p>
        </p:txBody>
      </p:sp>
    </p:spTree>
    <p:extLst>
      <p:ext uri="{BB962C8B-B14F-4D97-AF65-F5344CB8AC3E}">
        <p14:creationId xmlns:p14="http://schemas.microsoft.com/office/powerpoint/2010/main" val="1866769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3BE0F-728F-CB43-C747-2420A7D0F47F}"/>
              </a:ext>
            </a:extLst>
          </p:cNvPr>
          <p:cNvSpPr>
            <a:spLocks noGrp="1"/>
          </p:cNvSpPr>
          <p:nvPr>
            <p:ph type="title"/>
          </p:nvPr>
        </p:nvSpPr>
        <p:spPr/>
        <p:txBody>
          <a:bodyPr/>
          <a:lstStyle/>
          <a:p>
            <a:r>
              <a:rPr lang="en-US" dirty="0"/>
              <a:t>On Appeal</a:t>
            </a:r>
          </a:p>
        </p:txBody>
      </p:sp>
      <p:sp>
        <p:nvSpPr>
          <p:cNvPr id="3" name="Content Placeholder 2">
            <a:extLst>
              <a:ext uri="{FF2B5EF4-FFF2-40B4-BE49-F238E27FC236}">
                <a16:creationId xmlns:a16="http://schemas.microsoft.com/office/drawing/2014/main" id="{DD665A40-FC91-7056-9C02-1845DBAEE366}"/>
              </a:ext>
            </a:extLst>
          </p:cNvPr>
          <p:cNvSpPr>
            <a:spLocks noGrp="1"/>
          </p:cNvSpPr>
          <p:nvPr>
            <p:ph idx="1"/>
          </p:nvPr>
        </p:nvSpPr>
        <p:spPr/>
        <p:txBody>
          <a:bodyPr/>
          <a:lstStyle/>
          <a:p>
            <a:r>
              <a:rPr lang="en-US" dirty="0"/>
              <a:t>“The trial court erred in determining that it could discover the intention and meaning of the document solely within its four corners.” </a:t>
            </a:r>
          </a:p>
          <a:p>
            <a:r>
              <a:rPr lang="en-US" dirty="0"/>
              <a:t>“The terms of this contract are not so plain and clear that there can be no question as to their meaning. Plaintiff suggests that the termination provisions of paragraph four of the contract were primarily a security device for plaintiff's benefit.”</a:t>
            </a:r>
          </a:p>
          <a:p>
            <a:r>
              <a:rPr lang="en-US" dirty="0"/>
              <a:t> </a:t>
            </a:r>
          </a:p>
        </p:txBody>
      </p:sp>
    </p:spTree>
    <p:extLst>
      <p:ext uri="{BB962C8B-B14F-4D97-AF65-F5344CB8AC3E}">
        <p14:creationId xmlns:p14="http://schemas.microsoft.com/office/powerpoint/2010/main" val="597567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B50EE-108A-2251-899F-31F448BD6995}"/>
              </a:ext>
            </a:extLst>
          </p:cNvPr>
          <p:cNvSpPr>
            <a:spLocks noGrp="1"/>
          </p:cNvSpPr>
          <p:nvPr>
            <p:ph type="title"/>
          </p:nvPr>
        </p:nvSpPr>
        <p:spPr/>
        <p:txBody>
          <a:bodyPr/>
          <a:lstStyle/>
          <a:p>
            <a:r>
              <a:rPr lang="en-US" dirty="0"/>
              <a:t>Admitting Extrinsic Evidence</a:t>
            </a:r>
          </a:p>
        </p:txBody>
      </p:sp>
      <p:sp>
        <p:nvSpPr>
          <p:cNvPr id="3" name="Content Placeholder 2">
            <a:extLst>
              <a:ext uri="{FF2B5EF4-FFF2-40B4-BE49-F238E27FC236}">
                <a16:creationId xmlns:a16="http://schemas.microsoft.com/office/drawing/2014/main" id="{7F72DE1B-CF38-3824-D7C5-BEDFD8A36216}"/>
              </a:ext>
            </a:extLst>
          </p:cNvPr>
          <p:cNvSpPr>
            <a:spLocks noGrp="1"/>
          </p:cNvSpPr>
          <p:nvPr>
            <p:ph idx="1"/>
          </p:nvPr>
        </p:nvSpPr>
        <p:spPr/>
        <p:txBody>
          <a:bodyPr/>
          <a:lstStyle/>
          <a:p>
            <a:r>
              <a:rPr lang="en-US" dirty="0"/>
              <a:t>“As plaintiff correctly points out, paragraph four provides only for ‘</a:t>
            </a:r>
            <a:r>
              <a:rPr lang="en-US" dirty="0" err="1"/>
              <a:t>revestment</a:t>
            </a:r>
            <a:r>
              <a:rPr lang="en-US" dirty="0"/>
              <a:t>’ and does not specify whether the obligation to pay royalties is to continue after </a:t>
            </a:r>
            <a:r>
              <a:rPr lang="en-US" dirty="0" err="1"/>
              <a:t>revestment</a:t>
            </a:r>
            <a:r>
              <a:rPr lang="en-US" dirty="0"/>
              <a:t>. The intended effect and meaning of ‘</a:t>
            </a:r>
            <a:r>
              <a:rPr lang="en-US" dirty="0" err="1"/>
              <a:t>revestment</a:t>
            </a:r>
            <a:r>
              <a:rPr lang="en-US" dirty="0"/>
              <a:t>’ can only be discovered through the process of interpretation, and the use of extrinsic evidence in aid of that interpretation is necessary and proper.”</a:t>
            </a:r>
          </a:p>
          <a:p>
            <a:endParaRPr lang="en-US" dirty="0"/>
          </a:p>
        </p:txBody>
      </p:sp>
    </p:spTree>
    <p:extLst>
      <p:ext uri="{BB962C8B-B14F-4D97-AF65-F5344CB8AC3E}">
        <p14:creationId xmlns:p14="http://schemas.microsoft.com/office/powerpoint/2010/main" val="25052484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0CEBD-EC11-58B1-DD2B-A090E6733329}"/>
              </a:ext>
            </a:extLst>
          </p:cNvPr>
          <p:cNvSpPr>
            <a:spLocks noGrp="1"/>
          </p:cNvSpPr>
          <p:nvPr>
            <p:ph type="title"/>
          </p:nvPr>
        </p:nvSpPr>
        <p:spPr/>
        <p:txBody>
          <a:bodyPr/>
          <a:lstStyle/>
          <a:p>
            <a:r>
              <a:rPr lang="en-US" dirty="0"/>
              <a:t>The Breadth of the Decision—Footnote 7</a:t>
            </a:r>
          </a:p>
        </p:txBody>
      </p:sp>
      <p:sp>
        <p:nvSpPr>
          <p:cNvPr id="3" name="Content Placeholder 2">
            <a:extLst>
              <a:ext uri="{FF2B5EF4-FFF2-40B4-BE49-F238E27FC236}">
                <a16:creationId xmlns:a16="http://schemas.microsoft.com/office/drawing/2014/main" id="{EC2BBC82-9BF9-9772-74A1-4B12F93B5F41}"/>
              </a:ext>
            </a:extLst>
          </p:cNvPr>
          <p:cNvSpPr>
            <a:spLocks noGrp="1"/>
          </p:cNvSpPr>
          <p:nvPr>
            <p:ph idx="1"/>
          </p:nvPr>
        </p:nvSpPr>
        <p:spPr/>
        <p:txBody>
          <a:bodyPr/>
          <a:lstStyle/>
          <a:p>
            <a:r>
              <a:rPr lang="en-US" dirty="0"/>
              <a:t>“No </a:t>
            </a:r>
            <a:r>
              <a:rPr lang="en-US" dirty="0" err="1"/>
              <a:t>parol</a:t>
            </a:r>
            <a:r>
              <a:rPr lang="en-US" dirty="0"/>
              <a:t> evidence that is offered can be said to vary or contradict a writing until by process of interpretation it is determined what the writing means. The ‘</a:t>
            </a:r>
            <a:r>
              <a:rPr lang="en-US" dirty="0" err="1"/>
              <a:t>parol</a:t>
            </a:r>
            <a:r>
              <a:rPr lang="en-US" dirty="0"/>
              <a:t> evidence rule’ is not, and does not purport to be, a rule of interpretation or a rule as to the admission of evidence for the purpose of interpretation. Even if a written document has been assented to as the complete and accurate integration of the terms of a contract, it must still be interpreted; and all those factors that are of assistance in this process may be proved by oral testimony.”</a:t>
            </a:r>
          </a:p>
          <a:p>
            <a:endParaRPr lang="en-US" dirty="0"/>
          </a:p>
        </p:txBody>
      </p:sp>
    </p:spTree>
    <p:extLst>
      <p:ext uri="{BB962C8B-B14F-4D97-AF65-F5344CB8AC3E}">
        <p14:creationId xmlns:p14="http://schemas.microsoft.com/office/powerpoint/2010/main" val="3007406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A87A2-19D3-4964-AD02-2AF2388A6C4A}"/>
              </a:ext>
            </a:extLst>
          </p:cNvPr>
          <p:cNvSpPr>
            <a:spLocks noGrp="1"/>
          </p:cNvSpPr>
          <p:nvPr>
            <p:ph type="title"/>
          </p:nvPr>
        </p:nvSpPr>
        <p:spPr/>
        <p:txBody>
          <a:bodyPr/>
          <a:lstStyle/>
          <a:p>
            <a:r>
              <a:rPr lang="en-US" dirty="0"/>
              <a:t>A </a:t>
            </a:r>
            <a:r>
              <a:rPr lang="en-US" dirty="0" err="1"/>
              <a:t>Parol</a:t>
            </a:r>
            <a:r>
              <a:rPr lang="en-US" dirty="0"/>
              <a:t> Evidence Rule Pattern</a:t>
            </a:r>
          </a:p>
        </p:txBody>
      </p:sp>
      <p:sp>
        <p:nvSpPr>
          <p:cNvPr id="3" name="Content Placeholder 2">
            <a:extLst>
              <a:ext uri="{FF2B5EF4-FFF2-40B4-BE49-F238E27FC236}">
                <a16:creationId xmlns:a16="http://schemas.microsoft.com/office/drawing/2014/main" id="{D1970C4D-1668-4036-99F7-68AB57389AC0}"/>
              </a:ext>
            </a:extLst>
          </p:cNvPr>
          <p:cNvSpPr>
            <a:spLocks noGrp="1"/>
          </p:cNvSpPr>
          <p:nvPr>
            <p:ph idx="1"/>
          </p:nvPr>
        </p:nvSpPr>
        <p:spPr/>
        <p:txBody>
          <a:bodyPr/>
          <a:lstStyle/>
          <a:p>
            <a:r>
              <a:rPr lang="en-US" dirty="0"/>
              <a:t>A written agreement and </a:t>
            </a:r>
          </a:p>
          <a:p>
            <a:pPr lvl="1"/>
            <a:r>
              <a:rPr lang="en-US" dirty="0"/>
              <a:t>either a prior oral or written agreement,</a:t>
            </a:r>
          </a:p>
          <a:p>
            <a:pPr lvl="1"/>
            <a:r>
              <a:rPr lang="en-US" dirty="0"/>
              <a:t>or a contemporaneous oral agreement.</a:t>
            </a:r>
          </a:p>
          <a:p>
            <a:r>
              <a:rPr lang="en-US" b="1" dirty="0"/>
              <a:t>Note</a:t>
            </a:r>
            <a:r>
              <a:rPr lang="en-US" dirty="0"/>
              <a:t>: The tutorials call them all </a:t>
            </a:r>
            <a:r>
              <a:rPr lang="en-US" b="1" dirty="0"/>
              <a:t>“side agreements.” </a:t>
            </a:r>
            <a:r>
              <a:rPr lang="en-US" dirty="0"/>
              <a:t>The examples deal in this PowerPoint deal only with prior oral agreements. </a:t>
            </a:r>
          </a:p>
          <a:p>
            <a:r>
              <a:rPr lang="en-US" b="1" dirty="0"/>
              <a:t>Note</a:t>
            </a:r>
            <a:r>
              <a:rPr lang="en-US" dirty="0"/>
              <a:t>: </a:t>
            </a:r>
            <a:r>
              <a:rPr lang="en-US" dirty="0" err="1"/>
              <a:t>parol</a:t>
            </a:r>
            <a:r>
              <a:rPr lang="en-US" dirty="0"/>
              <a:t> evidence includes more than just side agreements. We will address that later. </a:t>
            </a:r>
          </a:p>
          <a:p>
            <a:endParaRPr lang="en-US" dirty="0"/>
          </a:p>
        </p:txBody>
      </p:sp>
    </p:spTree>
    <p:extLst>
      <p:ext uri="{BB962C8B-B14F-4D97-AF65-F5344CB8AC3E}">
        <p14:creationId xmlns:p14="http://schemas.microsoft.com/office/powerpoint/2010/main" val="303263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15412-4F2F-F7E1-E866-74E5098B55A4}"/>
              </a:ext>
            </a:extLst>
          </p:cNvPr>
          <p:cNvSpPr>
            <a:spLocks noGrp="1"/>
          </p:cNvSpPr>
          <p:nvPr>
            <p:ph type="title"/>
          </p:nvPr>
        </p:nvSpPr>
        <p:spPr/>
        <p:txBody>
          <a:bodyPr/>
          <a:lstStyle/>
          <a:p>
            <a:r>
              <a:rPr lang="en-US" dirty="0"/>
              <a:t>One Thing The Rule Helps You Do</a:t>
            </a:r>
          </a:p>
        </p:txBody>
      </p:sp>
      <p:sp>
        <p:nvSpPr>
          <p:cNvPr id="4" name="Flowchart: Punched Tape 3">
            <a:extLst>
              <a:ext uri="{FF2B5EF4-FFF2-40B4-BE49-F238E27FC236}">
                <a16:creationId xmlns:a16="http://schemas.microsoft.com/office/drawing/2014/main" id="{C16B7B6B-B007-5A7A-E4DE-885196B78B1D}"/>
              </a:ext>
            </a:extLst>
          </p:cNvPr>
          <p:cNvSpPr/>
          <p:nvPr/>
        </p:nvSpPr>
        <p:spPr>
          <a:xfrm rot="5400000">
            <a:off x="9601200" y="2721320"/>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3C9AACFD-EF49-7DAE-DB7A-3B7DA6526D35}"/>
              </a:ext>
            </a:extLst>
          </p:cNvPr>
          <p:cNvSpPr/>
          <p:nvPr/>
        </p:nvSpPr>
        <p:spPr>
          <a:xfrm>
            <a:off x="1600200" y="5150642"/>
            <a:ext cx="8839200" cy="274638"/>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croll: Vertical 5">
            <a:extLst>
              <a:ext uri="{FF2B5EF4-FFF2-40B4-BE49-F238E27FC236}">
                <a16:creationId xmlns:a16="http://schemas.microsoft.com/office/drawing/2014/main" id="{0A9D5946-A6F5-3B05-69A2-551217C3C298}"/>
              </a:ext>
            </a:extLst>
          </p:cNvPr>
          <p:cNvSpPr/>
          <p:nvPr/>
        </p:nvSpPr>
        <p:spPr>
          <a:xfrm>
            <a:off x="6225928" y="3535782"/>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croll: Vertical 6">
            <a:extLst>
              <a:ext uri="{FF2B5EF4-FFF2-40B4-BE49-F238E27FC236}">
                <a16:creationId xmlns:a16="http://schemas.microsoft.com/office/drawing/2014/main" id="{F08C6603-B8AE-E314-5034-E97A8A746C5D}"/>
              </a:ext>
            </a:extLst>
          </p:cNvPr>
          <p:cNvSpPr/>
          <p:nvPr/>
        </p:nvSpPr>
        <p:spPr>
          <a:xfrm>
            <a:off x="7467600" y="3538597"/>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Punched Tape 8">
            <a:extLst>
              <a:ext uri="{FF2B5EF4-FFF2-40B4-BE49-F238E27FC236}">
                <a16:creationId xmlns:a16="http://schemas.microsoft.com/office/drawing/2014/main" id="{381C119C-4D59-3763-0DBA-5F76250D8DCC}"/>
              </a:ext>
            </a:extLst>
          </p:cNvPr>
          <p:cNvSpPr/>
          <p:nvPr/>
        </p:nvSpPr>
        <p:spPr>
          <a:xfrm rot="5400000">
            <a:off x="1219200" y="2704839"/>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376F46C6-705F-09C4-B7E7-A32CBA2285E1}"/>
              </a:ext>
            </a:extLst>
          </p:cNvPr>
          <p:cNvSpPr txBox="1"/>
          <p:nvPr/>
        </p:nvSpPr>
        <p:spPr>
          <a:xfrm>
            <a:off x="304800" y="1432720"/>
            <a:ext cx="3085136" cy="1200329"/>
          </a:xfrm>
          <a:prstGeom prst="rect">
            <a:avLst/>
          </a:prstGeom>
          <a:noFill/>
        </p:spPr>
        <p:txBody>
          <a:bodyPr wrap="square" rtlCol="0">
            <a:spAutoFit/>
          </a:bodyPr>
          <a:lstStyle/>
          <a:p>
            <a:r>
              <a:rPr lang="en-US" dirty="0"/>
              <a:t>Agreement two years ago between the same parties – entirely independent of the current agreement </a:t>
            </a:r>
          </a:p>
        </p:txBody>
      </p:sp>
      <p:sp>
        <p:nvSpPr>
          <p:cNvPr id="11" name="TextBox 10">
            <a:extLst>
              <a:ext uri="{FF2B5EF4-FFF2-40B4-BE49-F238E27FC236}">
                <a16:creationId xmlns:a16="http://schemas.microsoft.com/office/drawing/2014/main" id="{0508A83C-EE57-8162-94EE-537065B63868}"/>
              </a:ext>
            </a:extLst>
          </p:cNvPr>
          <p:cNvSpPr txBox="1"/>
          <p:nvPr/>
        </p:nvSpPr>
        <p:spPr>
          <a:xfrm>
            <a:off x="9501851" y="1703086"/>
            <a:ext cx="2360271" cy="923330"/>
          </a:xfrm>
          <a:prstGeom prst="rect">
            <a:avLst/>
          </a:prstGeom>
          <a:noFill/>
        </p:spPr>
        <p:txBody>
          <a:bodyPr wrap="square" rtlCol="0">
            <a:spAutoFit/>
          </a:bodyPr>
          <a:lstStyle/>
          <a:p>
            <a:r>
              <a:rPr lang="en-US" dirty="0"/>
              <a:t>Final agreement reached after negotiation </a:t>
            </a:r>
          </a:p>
        </p:txBody>
      </p:sp>
      <p:sp>
        <p:nvSpPr>
          <p:cNvPr id="13" name="Callout: Left Arrow 12">
            <a:extLst>
              <a:ext uri="{FF2B5EF4-FFF2-40B4-BE49-F238E27FC236}">
                <a16:creationId xmlns:a16="http://schemas.microsoft.com/office/drawing/2014/main" id="{3E4B64EA-2A61-9CF4-A07D-5214D51CF900}"/>
              </a:ext>
            </a:extLst>
          </p:cNvPr>
          <p:cNvSpPr/>
          <p:nvPr/>
        </p:nvSpPr>
        <p:spPr>
          <a:xfrm rot="5400000">
            <a:off x="6196906" y="2455940"/>
            <a:ext cx="1900632" cy="2254849"/>
          </a:xfrm>
          <a:prstGeom prst="leftArrowCallou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389BAC75-6726-C15D-9C1D-6A05EDFF7A3B}"/>
              </a:ext>
            </a:extLst>
          </p:cNvPr>
          <p:cNvSpPr txBox="1"/>
          <p:nvPr/>
        </p:nvSpPr>
        <p:spPr>
          <a:xfrm>
            <a:off x="5989611" y="1564586"/>
            <a:ext cx="2360271" cy="1200329"/>
          </a:xfrm>
          <a:prstGeom prst="rect">
            <a:avLst/>
          </a:prstGeom>
          <a:noFill/>
        </p:spPr>
        <p:txBody>
          <a:bodyPr wrap="square" rtlCol="0">
            <a:spAutoFit/>
          </a:bodyPr>
          <a:lstStyle/>
          <a:p>
            <a:r>
              <a:rPr lang="en-US" dirty="0"/>
              <a:t>Agreements made during negotiation that you want to cancel </a:t>
            </a:r>
          </a:p>
        </p:txBody>
      </p:sp>
      <p:sp>
        <p:nvSpPr>
          <p:cNvPr id="15" name="TextBox 14">
            <a:extLst>
              <a:ext uri="{FF2B5EF4-FFF2-40B4-BE49-F238E27FC236}">
                <a16:creationId xmlns:a16="http://schemas.microsoft.com/office/drawing/2014/main" id="{62E00B16-E799-35A2-3013-DA98319A41DA}"/>
              </a:ext>
            </a:extLst>
          </p:cNvPr>
          <p:cNvSpPr txBox="1"/>
          <p:nvPr/>
        </p:nvSpPr>
        <p:spPr>
          <a:xfrm>
            <a:off x="5491223" y="5545082"/>
            <a:ext cx="2360271" cy="369332"/>
          </a:xfrm>
          <a:prstGeom prst="rect">
            <a:avLst/>
          </a:prstGeom>
          <a:noFill/>
        </p:spPr>
        <p:txBody>
          <a:bodyPr wrap="square" rtlCol="0">
            <a:spAutoFit/>
          </a:bodyPr>
          <a:lstStyle/>
          <a:p>
            <a:r>
              <a:rPr lang="en-US" dirty="0"/>
              <a:t>Timeline</a:t>
            </a:r>
          </a:p>
        </p:txBody>
      </p:sp>
    </p:spTree>
    <p:extLst>
      <p:ext uri="{BB962C8B-B14F-4D97-AF65-F5344CB8AC3E}">
        <p14:creationId xmlns:p14="http://schemas.microsoft.com/office/powerpoint/2010/main" val="531109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3A8CE7-A850-4E10-A5C7-16764E0CF1FC}"/>
              </a:ext>
            </a:extLst>
          </p:cNvPr>
          <p:cNvSpPr>
            <a:spLocks noGrp="1"/>
          </p:cNvSpPr>
          <p:nvPr>
            <p:ph type="title"/>
          </p:nvPr>
        </p:nvSpPr>
        <p:spPr/>
        <p:txBody>
          <a:bodyPr/>
          <a:lstStyle/>
          <a:p>
            <a:r>
              <a:rPr lang="en-US" dirty="0" err="1"/>
              <a:t>Mitchill</a:t>
            </a:r>
            <a:r>
              <a:rPr lang="en-US" dirty="0"/>
              <a:t> v. Lath</a:t>
            </a:r>
          </a:p>
        </p:txBody>
      </p:sp>
      <p:sp>
        <p:nvSpPr>
          <p:cNvPr id="3" name="Content Placeholder 2">
            <a:extLst>
              <a:ext uri="{FF2B5EF4-FFF2-40B4-BE49-F238E27FC236}">
                <a16:creationId xmlns:a16="http://schemas.microsoft.com/office/drawing/2014/main" id="{C15F99A6-B6C3-406C-ADBA-4AC3A6983A9E}"/>
              </a:ext>
            </a:extLst>
          </p:cNvPr>
          <p:cNvSpPr>
            <a:spLocks noGrp="1"/>
          </p:cNvSpPr>
          <p:nvPr>
            <p:ph idx="1"/>
          </p:nvPr>
        </p:nvSpPr>
        <p:spPr/>
        <p:txBody>
          <a:bodyPr/>
          <a:lstStyle/>
          <a:p>
            <a:r>
              <a:rPr lang="en-US" dirty="0"/>
              <a:t>Mitchell was negotiating a land purchase with the Laths.  </a:t>
            </a:r>
          </a:p>
          <a:p>
            <a:r>
              <a:rPr lang="en-US" dirty="0"/>
              <a:t>During the negotiations, the Lath’s orally promised to remove an ice house on the adjacent property if Mitchell purchased the land.</a:t>
            </a:r>
          </a:p>
          <a:p>
            <a:r>
              <a:rPr lang="en-US" dirty="0"/>
              <a:t>Mitchell and the Laths later entered into a written agreement for the purchase of the land. The written contract did say anything about the ice house. </a:t>
            </a:r>
          </a:p>
        </p:txBody>
      </p:sp>
    </p:spTree>
    <p:extLst>
      <p:ext uri="{BB962C8B-B14F-4D97-AF65-F5344CB8AC3E}">
        <p14:creationId xmlns:p14="http://schemas.microsoft.com/office/powerpoint/2010/main" val="2411726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DB092-6313-63C8-FEC7-E56E38217F41}"/>
              </a:ext>
            </a:extLst>
          </p:cNvPr>
          <p:cNvSpPr>
            <a:spLocks noGrp="1"/>
          </p:cNvSpPr>
          <p:nvPr>
            <p:ph type="title"/>
          </p:nvPr>
        </p:nvSpPr>
        <p:spPr/>
        <p:txBody>
          <a:bodyPr/>
          <a:lstStyle/>
          <a:p>
            <a:r>
              <a:rPr lang="en-US" dirty="0"/>
              <a:t>Details from </a:t>
            </a:r>
            <a:r>
              <a:rPr lang="en-US" i="1" dirty="0"/>
              <a:t>Mitchill v. Lath </a:t>
            </a:r>
          </a:p>
        </p:txBody>
      </p:sp>
      <p:sp>
        <p:nvSpPr>
          <p:cNvPr id="3" name="Content Placeholder 2">
            <a:extLst>
              <a:ext uri="{FF2B5EF4-FFF2-40B4-BE49-F238E27FC236}">
                <a16:creationId xmlns:a16="http://schemas.microsoft.com/office/drawing/2014/main" id="{2050DB2F-2F6E-B1AB-80F3-F1726645F012}"/>
              </a:ext>
            </a:extLst>
          </p:cNvPr>
          <p:cNvSpPr>
            <a:spLocks noGrp="1"/>
          </p:cNvSpPr>
          <p:nvPr>
            <p:ph idx="1"/>
          </p:nvPr>
        </p:nvSpPr>
        <p:spPr/>
        <p:txBody>
          <a:bodyPr/>
          <a:lstStyle/>
          <a:p>
            <a:r>
              <a:rPr lang="en-US" dirty="0"/>
              <a:t>“It does not affect a </a:t>
            </a:r>
            <a:r>
              <a:rPr lang="en-US" dirty="0" err="1"/>
              <a:t>parol</a:t>
            </a:r>
            <a:r>
              <a:rPr lang="en-US" dirty="0"/>
              <a:t> collateral contract distinct from and independent of the written agreement.” </a:t>
            </a:r>
          </a:p>
        </p:txBody>
      </p:sp>
      <p:sp>
        <p:nvSpPr>
          <p:cNvPr id="4" name="Flowchart: Punched Tape 3">
            <a:extLst>
              <a:ext uri="{FF2B5EF4-FFF2-40B4-BE49-F238E27FC236}">
                <a16:creationId xmlns:a16="http://schemas.microsoft.com/office/drawing/2014/main" id="{0CA216BF-8F6C-633E-D4DC-2A19CE32122D}"/>
              </a:ext>
            </a:extLst>
          </p:cNvPr>
          <p:cNvSpPr/>
          <p:nvPr/>
        </p:nvSpPr>
        <p:spPr>
          <a:xfrm rot="5400000">
            <a:off x="9677400" y="4013545"/>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Arrow: Right 4">
            <a:extLst>
              <a:ext uri="{FF2B5EF4-FFF2-40B4-BE49-F238E27FC236}">
                <a16:creationId xmlns:a16="http://schemas.microsoft.com/office/drawing/2014/main" id="{A3CF444F-9D7C-9C35-7043-36E2C1A486CE}"/>
              </a:ext>
            </a:extLst>
          </p:cNvPr>
          <p:cNvSpPr/>
          <p:nvPr/>
        </p:nvSpPr>
        <p:spPr>
          <a:xfrm>
            <a:off x="1752600" y="6054613"/>
            <a:ext cx="8839200" cy="274638"/>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croll: Vertical 5">
            <a:extLst>
              <a:ext uri="{FF2B5EF4-FFF2-40B4-BE49-F238E27FC236}">
                <a16:creationId xmlns:a16="http://schemas.microsoft.com/office/drawing/2014/main" id="{4F852524-5507-25BD-7FF3-2E500757F1F2}"/>
              </a:ext>
            </a:extLst>
          </p:cNvPr>
          <p:cNvSpPr/>
          <p:nvPr/>
        </p:nvSpPr>
        <p:spPr>
          <a:xfrm>
            <a:off x="6302128" y="4828007"/>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croll: Vertical 6">
            <a:extLst>
              <a:ext uri="{FF2B5EF4-FFF2-40B4-BE49-F238E27FC236}">
                <a16:creationId xmlns:a16="http://schemas.microsoft.com/office/drawing/2014/main" id="{4705E008-9BCF-1ADF-544A-0CA4D647B9A3}"/>
              </a:ext>
            </a:extLst>
          </p:cNvPr>
          <p:cNvSpPr/>
          <p:nvPr/>
        </p:nvSpPr>
        <p:spPr>
          <a:xfrm>
            <a:off x="7543800" y="4830822"/>
            <a:ext cx="609600" cy="706497"/>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lowchart: Punched Tape 7">
            <a:extLst>
              <a:ext uri="{FF2B5EF4-FFF2-40B4-BE49-F238E27FC236}">
                <a16:creationId xmlns:a16="http://schemas.microsoft.com/office/drawing/2014/main" id="{7AE81FB4-CA49-61F9-55C9-A14367AAF7C6}"/>
              </a:ext>
            </a:extLst>
          </p:cNvPr>
          <p:cNvSpPr/>
          <p:nvPr/>
        </p:nvSpPr>
        <p:spPr>
          <a:xfrm rot="5400000">
            <a:off x="1295400" y="3997064"/>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947A98A-6D94-C987-F897-BBCC76746FA7}"/>
              </a:ext>
            </a:extLst>
          </p:cNvPr>
          <p:cNvSpPr txBox="1"/>
          <p:nvPr/>
        </p:nvSpPr>
        <p:spPr>
          <a:xfrm>
            <a:off x="1070658" y="2863663"/>
            <a:ext cx="3104618" cy="1200329"/>
          </a:xfrm>
          <a:prstGeom prst="rect">
            <a:avLst/>
          </a:prstGeom>
          <a:noFill/>
        </p:spPr>
        <p:txBody>
          <a:bodyPr wrap="square" rtlCol="0">
            <a:spAutoFit/>
          </a:bodyPr>
          <a:lstStyle/>
          <a:p>
            <a:r>
              <a:rPr lang="en-US" dirty="0"/>
              <a:t>Agreement two years ago between the same parties – entirely independent of the current agreement </a:t>
            </a:r>
          </a:p>
        </p:txBody>
      </p:sp>
      <p:sp>
        <p:nvSpPr>
          <p:cNvPr id="10" name="TextBox 9">
            <a:extLst>
              <a:ext uri="{FF2B5EF4-FFF2-40B4-BE49-F238E27FC236}">
                <a16:creationId xmlns:a16="http://schemas.microsoft.com/office/drawing/2014/main" id="{172DC9B1-0B1B-3B96-7967-E673D7D004DB}"/>
              </a:ext>
            </a:extLst>
          </p:cNvPr>
          <p:cNvSpPr txBox="1"/>
          <p:nvPr/>
        </p:nvSpPr>
        <p:spPr>
          <a:xfrm>
            <a:off x="9349451" y="3076183"/>
            <a:ext cx="2842549" cy="646331"/>
          </a:xfrm>
          <a:prstGeom prst="rect">
            <a:avLst/>
          </a:prstGeom>
          <a:noFill/>
        </p:spPr>
        <p:txBody>
          <a:bodyPr wrap="square" rtlCol="0">
            <a:spAutoFit/>
          </a:bodyPr>
          <a:lstStyle/>
          <a:p>
            <a:r>
              <a:rPr lang="en-US" dirty="0"/>
              <a:t>Final agreement reached after negotiation </a:t>
            </a:r>
          </a:p>
        </p:txBody>
      </p:sp>
      <p:sp>
        <p:nvSpPr>
          <p:cNvPr id="11" name="Callout: Left Arrow 10">
            <a:extLst>
              <a:ext uri="{FF2B5EF4-FFF2-40B4-BE49-F238E27FC236}">
                <a16:creationId xmlns:a16="http://schemas.microsoft.com/office/drawing/2014/main" id="{F609D093-809E-589C-B676-3486056C0BE5}"/>
              </a:ext>
            </a:extLst>
          </p:cNvPr>
          <p:cNvSpPr/>
          <p:nvPr/>
        </p:nvSpPr>
        <p:spPr>
          <a:xfrm rot="5400000">
            <a:off x="6273106" y="3748165"/>
            <a:ext cx="1900632" cy="2254849"/>
          </a:xfrm>
          <a:prstGeom prst="leftArrowCallout">
            <a:avLst/>
          </a:prstGeom>
          <a:noFill/>
          <a:ln w="571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2F8C88D-BDF9-90CA-9F4E-27311290C9E7}"/>
              </a:ext>
            </a:extLst>
          </p:cNvPr>
          <p:cNvSpPr txBox="1"/>
          <p:nvPr/>
        </p:nvSpPr>
        <p:spPr>
          <a:xfrm>
            <a:off x="5680854" y="2942233"/>
            <a:ext cx="3085136" cy="923330"/>
          </a:xfrm>
          <a:prstGeom prst="rect">
            <a:avLst/>
          </a:prstGeom>
          <a:noFill/>
        </p:spPr>
        <p:txBody>
          <a:bodyPr wrap="square" rtlCol="0">
            <a:spAutoFit/>
          </a:bodyPr>
          <a:lstStyle/>
          <a:p>
            <a:r>
              <a:rPr lang="en-US" dirty="0"/>
              <a:t>Agreements made during negotiation that you want to cancel </a:t>
            </a:r>
          </a:p>
        </p:txBody>
      </p:sp>
      <p:sp>
        <p:nvSpPr>
          <p:cNvPr id="13" name="TextBox 12">
            <a:extLst>
              <a:ext uri="{FF2B5EF4-FFF2-40B4-BE49-F238E27FC236}">
                <a16:creationId xmlns:a16="http://schemas.microsoft.com/office/drawing/2014/main" id="{FC4BB020-FBCC-3FF5-AF19-B7B46395718A}"/>
              </a:ext>
            </a:extLst>
          </p:cNvPr>
          <p:cNvSpPr txBox="1"/>
          <p:nvPr/>
        </p:nvSpPr>
        <p:spPr>
          <a:xfrm>
            <a:off x="5426792" y="6292598"/>
            <a:ext cx="2360271" cy="369332"/>
          </a:xfrm>
          <a:prstGeom prst="rect">
            <a:avLst/>
          </a:prstGeom>
          <a:noFill/>
        </p:spPr>
        <p:txBody>
          <a:bodyPr wrap="square" rtlCol="0">
            <a:spAutoFit/>
          </a:bodyPr>
          <a:lstStyle/>
          <a:p>
            <a:r>
              <a:rPr lang="en-US" dirty="0"/>
              <a:t>Timeline</a:t>
            </a:r>
          </a:p>
        </p:txBody>
      </p:sp>
      <p:sp>
        <p:nvSpPr>
          <p:cNvPr id="14" name="Oval 13">
            <a:extLst>
              <a:ext uri="{FF2B5EF4-FFF2-40B4-BE49-F238E27FC236}">
                <a16:creationId xmlns:a16="http://schemas.microsoft.com/office/drawing/2014/main" id="{FFA744F2-CDF0-E231-3E63-592BE2DB07DA}"/>
              </a:ext>
            </a:extLst>
          </p:cNvPr>
          <p:cNvSpPr/>
          <p:nvPr/>
        </p:nvSpPr>
        <p:spPr>
          <a:xfrm>
            <a:off x="0" y="2590800"/>
            <a:ext cx="4656878" cy="2943704"/>
          </a:xfrm>
          <a:prstGeom prst="ellipse">
            <a:avLst/>
          </a:prstGeom>
          <a:noFill/>
          <a:ln w="76200">
            <a:solidFill>
              <a:srgbClr val="00206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AF7A9CB0-7D43-8FFF-A27B-A40A742C2F00}"/>
              </a:ext>
            </a:extLst>
          </p:cNvPr>
          <p:cNvSpPr txBox="1"/>
          <p:nvPr/>
        </p:nvSpPr>
        <p:spPr>
          <a:xfrm>
            <a:off x="649193" y="5532949"/>
            <a:ext cx="4430501" cy="523220"/>
          </a:xfrm>
          <a:prstGeom prst="rect">
            <a:avLst/>
          </a:prstGeom>
          <a:noFill/>
        </p:spPr>
        <p:txBody>
          <a:bodyPr wrap="square" rtlCol="0">
            <a:spAutoFit/>
          </a:bodyPr>
          <a:lstStyle/>
          <a:p>
            <a:r>
              <a:rPr lang="en-US" sz="2800" b="1" dirty="0">
                <a:solidFill>
                  <a:srgbClr val="0070C0"/>
                </a:solidFill>
              </a:rPr>
              <a:t>A collateral agreement </a:t>
            </a:r>
          </a:p>
        </p:txBody>
      </p:sp>
    </p:spTree>
    <p:extLst>
      <p:ext uri="{BB962C8B-B14F-4D97-AF65-F5344CB8AC3E}">
        <p14:creationId xmlns:p14="http://schemas.microsoft.com/office/powerpoint/2010/main" val="17797716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709DB-FE7C-C196-B8F1-9A55A058E98F}"/>
              </a:ext>
            </a:extLst>
          </p:cNvPr>
          <p:cNvSpPr>
            <a:spLocks noGrp="1"/>
          </p:cNvSpPr>
          <p:nvPr>
            <p:ph type="title"/>
          </p:nvPr>
        </p:nvSpPr>
        <p:spPr/>
        <p:txBody>
          <a:bodyPr/>
          <a:lstStyle/>
          <a:p>
            <a:r>
              <a:rPr lang="en-US" dirty="0"/>
              <a:t>The Rule As Stated in </a:t>
            </a:r>
            <a:r>
              <a:rPr lang="en-US" i="1" dirty="0"/>
              <a:t>Mitchill</a:t>
            </a:r>
          </a:p>
        </p:txBody>
      </p:sp>
      <p:sp>
        <p:nvSpPr>
          <p:cNvPr id="3" name="Content Placeholder 2">
            <a:extLst>
              <a:ext uri="{FF2B5EF4-FFF2-40B4-BE49-F238E27FC236}">
                <a16:creationId xmlns:a16="http://schemas.microsoft.com/office/drawing/2014/main" id="{EBD8575B-2455-8F2B-BE8B-6270140C873F}"/>
              </a:ext>
            </a:extLst>
          </p:cNvPr>
          <p:cNvSpPr>
            <a:spLocks noGrp="1"/>
          </p:cNvSpPr>
          <p:nvPr>
            <p:ph idx="1"/>
          </p:nvPr>
        </p:nvSpPr>
        <p:spPr/>
        <p:txBody>
          <a:bodyPr/>
          <a:lstStyle/>
          <a:p>
            <a:r>
              <a:rPr lang="en-US" dirty="0"/>
              <a:t>For an oral agreement vary the terms of a written contract:</a:t>
            </a:r>
          </a:p>
          <a:p>
            <a:pPr lvl="1"/>
            <a:r>
              <a:rPr lang="en-US" dirty="0"/>
              <a:t>(1) the agreement must in form be a collateral one; </a:t>
            </a:r>
          </a:p>
          <a:p>
            <a:pPr lvl="1"/>
            <a:r>
              <a:rPr lang="en-US" dirty="0"/>
              <a:t>(2) it must not contradict express or implied provisions of the written contract; </a:t>
            </a:r>
          </a:p>
          <a:p>
            <a:pPr lvl="1"/>
            <a:r>
              <a:rPr lang="en-US" dirty="0"/>
              <a:t>(3a) it must be one that parties would not ordinarily be expected to embody in the writing; </a:t>
            </a:r>
          </a:p>
          <a:p>
            <a:pPr lvl="1"/>
            <a:r>
              <a:rPr lang="en-US" dirty="0"/>
              <a:t>(3b) </a:t>
            </a:r>
            <a:r>
              <a:rPr lang="en-US" b="1" dirty="0"/>
              <a:t>or put in another way</a:t>
            </a:r>
            <a:r>
              <a:rPr lang="en-US" dirty="0"/>
              <a:t>, an inspection of the written contract, read in the light of surrounding circumstances must not indicate that the writing appears to contain the engagements of the parties, and to define the object and measure the extent of such engagement.</a:t>
            </a:r>
          </a:p>
        </p:txBody>
      </p:sp>
    </p:spTree>
    <p:extLst>
      <p:ext uri="{BB962C8B-B14F-4D97-AF65-F5344CB8AC3E}">
        <p14:creationId xmlns:p14="http://schemas.microsoft.com/office/powerpoint/2010/main" val="3330906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D9357-673E-C50C-082D-A8B60F0CF2CB}"/>
              </a:ext>
            </a:extLst>
          </p:cNvPr>
          <p:cNvSpPr>
            <a:spLocks noGrp="1"/>
          </p:cNvSpPr>
          <p:nvPr>
            <p:ph type="title"/>
          </p:nvPr>
        </p:nvSpPr>
        <p:spPr/>
        <p:txBody>
          <a:bodyPr/>
          <a:lstStyle/>
          <a:p>
            <a:r>
              <a:rPr lang="en-US" dirty="0"/>
              <a:t>What The Court Holds</a:t>
            </a:r>
          </a:p>
        </p:txBody>
      </p:sp>
      <p:sp>
        <p:nvSpPr>
          <p:cNvPr id="3" name="Content Placeholder 2">
            <a:extLst>
              <a:ext uri="{FF2B5EF4-FFF2-40B4-BE49-F238E27FC236}">
                <a16:creationId xmlns:a16="http://schemas.microsoft.com/office/drawing/2014/main" id="{607BAE7D-F44E-C5DB-032D-D43FFE7493AC}"/>
              </a:ext>
            </a:extLst>
          </p:cNvPr>
          <p:cNvSpPr>
            <a:spLocks noGrp="1"/>
          </p:cNvSpPr>
          <p:nvPr>
            <p:ph idx="1"/>
          </p:nvPr>
        </p:nvSpPr>
        <p:spPr/>
        <p:txBody>
          <a:bodyPr/>
          <a:lstStyle/>
          <a:p>
            <a:r>
              <a:rPr lang="en-US" dirty="0"/>
              <a:t>The majority holds this condition is not fulfilled:</a:t>
            </a:r>
          </a:p>
          <a:p>
            <a:pPr lvl="1"/>
            <a:r>
              <a:rPr lang="en-US" dirty="0"/>
              <a:t>(3b) an inspection of the written contract, read in the light of surrounding circumstances must not indicate that the writing appears to contain the engagements of the parties, and to define the object and measure the extent of such engagement.</a:t>
            </a:r>
          </a:p>
          <a:p>
            <a:r>
              <a:rPr lang="en-US" dirty="0"/>
              <a:t>The court says: “an inspection of this contract shows a full and complete agreement, setting forth in detail the obligations of each party.” </a:t>
            </a:r>
          </a:p>
        </p:txBody>
      </p:sp>
    </p:spTree>
    <p:extLst>
      <p:ext uri="{BB962C8B-B14F-4D97-AF65-F5344CB8AC3E}">
        <p14:creationId xmlns:p14="http://schemas.microsoft.com/office/powerpoint/2010/main" val="19488042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10D3-AD19-C42A-15BE-62624BB3D2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B51EC5-A93A-10BE-4EF1-9A3CA35098A0}"/>
              </a:ext>
            </a:extLst>
          </p:cNvPr>
          <p:cNvSpPr>
            <a:spLocks noGrp="1"/>
          </p:cNvSpPr>
          <p:nvPr>
            <p:ph type="title"/>
          </p:nvPr>
        </p:nvSpPr>
        <p:spPr/>
        <p:txBody>
          <a:bodyPr/>
          <a:lstStyle/>
          <a:p>
            <a:r>
              <a:rPr lang="en-US" dirty="0"/>
              <a:t>The Dissent’s Question</a:t>
            </a:r>
          </a:p>
        </p:txBody>
      </p:sp>
      <p:sp>
        <p:nvSpPr>
          <p:cNvPr id="4" name="Flowchart: Punched Tape 3">
            <a:extLst>
              <a:ext uri="{FF2B5EF4-FFF2-40B4-BE49-F238E27FC236}">
                <a16:creationId xmlns:a16="http://schemas.microsoft.com/office/drawing/2014/main" id="{8336A2B9-8BA9-3991-38DC-4CFA535DE59E}"/>
              </a:ext>
            </a:extLst>
          </p:cNvPr>
          <p:cNvSpPr/>
          <p:nvPr/>
        </p:nvSpPr>
        <p:spPr>
          <a:xfrm rot="5400000">
            <a:off x="7315200" y="1428170"/>
            <a:ext cx="914400" cy="1371600"/>
          </a:xfrm>
          <a:prstGeom prst="flowChartPunchedTape">
            <a:avLst/>
          </a:prstGeom>
          <a:noFill/>
          <a:ln w="76200">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croll: Vertical 5">
            <a:extLst>
              <a:ext uri="{FF2B5EF4-FFF2-40B4-BE49-F238E27FC236}">
                <a16:creationId xmlns:a16="http://schemas.microsoft.com/office/drawing/2014/main" id="{C11E5062-A5A4-E981-F148-23E9550F4C03}"/>
              </a:ext>
            </a:extLst>
          </p:cNvPr>
          <p:cNvSpPr/>
          <p:nvPr/>
        </p:nvSpPr>
        <p:spPr>
          <a:xfrm>
            <a:off x="2514600" y="1706058"/>
            <a:ext cx="1447800" cy="1139824"/>
          </a:xfrm>
          <a:prstGeom prst="verticalScroll">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3CED2E72-1FC6-B810-4AA7-FCE28F250EAD}"/>
              </a:ext>
            </a:extLst>
          </p:cNvPr>
          <p:cNvSpPr txBox="1"/>
          <p:nvPr/>
        </p:nvSpPr>
        <p:spPr>
          <a:xfrm>
            <a:off x="5334000" y="1031877"/>
            <a:ext cx="6248400" cy="461665"/>
          </a:xfrm>
          <a:prstGeom prst="rect">
            <a:avLst/>
          </a:prstGeom>
          <a:noFill/>
        </p:spPr>
        <p:txBody>
          <a:bodyPr wrap="square" rtlCol="0">
            <a:spAutoFit/>
          </a:bodyPr>
          <a:lstStyle/>
          <a:p>
            <a:r>
              <a:rPr lang="en-US" sz="2400" b="1" dirty="0"/>
              <a:t>The written agreement for sale of the land</a:t>
            </a:r>
          </a:p>
        </p:txBody>
      </p:sp>
      <p:sp>
        <p:nvSpPr>
          <p:cNvPr id="3" name="TextBox 2">
            <a:extLst>
              <a:ext uri="{FF2B5EF4-FFF2-40B4-BE49-F238E27FC236}">
                <a16:creationId xmlns:a16="http://schemas.microsoft.com/office/drawing/2014/main" id="{00C9E8AB-717E-FDB2-DEAC-7B7853DA590F}"/>
              </a:ext>
            </a:extLst>
          </p:cNvPr>
          <p:cNvSpPr txBox="1"/>
          <p:nvPr/>
        </p:nvSpPr>
        <p:spPr>
          <a:xfrm>
            <a:off x="1143000" y="1044723"/>
            <a:ext cx="4826161" cy="461665"/>
          </a:xfrm>
          <a:prstGeom prst="rect">
            <a:avLst/>
          </a:prstGeom>
          <a:noFill/>
        </p:spPr>
        <p:txBody>
          <a:bodyPr wrap="square" rtlCol="0">
            <a:spAutoFit/>
          </a:bodyPr>
          <a:lstStyle/>
          <a:p>
            <a:r>
              <a:rPr lang="en-US" sz="2400" b="1" dirty="0"/>
              <a:t>The ice house agreement</a:t>
            </a:r>
          </a:p>
        </p:txBody>
      </p:sp>
      <p:sp>
        <p:nvSpPr>
          <p:cNvPr id="8" name="TextBox 7">
            <a:extLst>
              <a:ext uri="{FF2B5EF4-FFF2-40B4-BE49-F238E27FC236}">
                <a16:creationId xmlns:a16="http://schemas.microsoft.com/office/drawing/2014/main" id="{5A06CAED-8120-0778-4262-2993E38EB7CF}"/>
              </a:ext>
            </a:extLst>
          </p:cNvPr>
          <p:cNvSpPr txBox="1"/>
          <p:nvPr/>
        </p:nvSpPr>
        <p:spPr>
          <a:xfrm>
            <a:off x="4343400" y="2679508"/>
            <a:ext cx="7848600" cy="1477328"/>
          </a:xfrm>
          <a:prstGeom prst="rect">
            <a:avLst/>
          </a:prstGeom>
          <a:noFill/>
        </p:spPr>
        <p:txBody>
          <a:bodyPr wrap="square" rtlCol="0">
            <a:spAutoFit/>
          </a:bodyPr>
          <a:lstStyle/>
          <a:p>
            <a:r>
              <a:rPr lang="en-US" sz="2400" b="1" dirty="0">
                <a:solidFill>
                  <a:srgbClr val="0070C0"/>
                </a:solidFill>
              </a:rPr>
              <a:t>Assume this is a complete and final statement of the parties’ obligations in regard to the conveyance of the land</a:t>
            </a:r>
            <a:r>
              <a:rPr lang="en-US" b="1" dirty="0"/>
              <a:t>. </a:t>
            </a:r>
          </a:p>
          <a:p>
            <a:endParaRPr lang="en-US" dirty="0"/>
          </a:p>
        </p:txBody>
      </p:sp>
      <p:sp>
        <p:nvSpPr>
          <p:cNvPr id="12" name="TextBox 11">
            <a:extLst>
              <a:ext uri="{FF2B5EF4-FFF2-40B4-BE49-F238E27FC236}">
                <a16:creationId xmlns:a16="http://schemas.microsoft.com/office/drawing/2014/main" id="{70B0CDDF-B732-E139-2DD0-284FBF25B9E8}"/>
              </a:ext>
            </a:extLst>
          </p:cNvPr>
          <p:cNvSpPr txBox="1"/>
          <p:nvPr/>
        </p:nvSpPr>
        <p:spPr>
          <a:xfrm>
            <a:off x="717630" y="3970314"/>
            <a:ext cx="11506200" cy="3200876"/>
          </a:xfrm>
          <a:prstGeom prst="rect">
            <a:avLst/>
          </a:prstGeom>
          <a:noFill/>
        </p:spPr>
        <p:txBody>
          <a:bodyPr wrap="square" rtlCol="0">
            <a:spAutoFit/>
          </a:bodyPr>
          <a:lstStyle/>
          <a:p>
            <a:r>
              <a:rPr lang="en-US" sz="2800" dirty="0"/>
              <a:t>To know if the ice house agreement is enforceable, the dissent argues the court must answer this question: Did the parties thereby intend in making this agreement to cover any possible obligation to remove the ice house?</a:t>
            </a:r>
          </a:p>
          <a:p>
            <a:endParaRPr lang="en-US" sz="2400" dirty="0"/>
          </a:p>
          <a:p>
            <a:pPr marL="457200" indent="-457200">
              <a:buAutoNum type="alphaLcParenBoth"/>
            </a:pPr>
            <a:r>
              <a:rPr lang="en-US" sz="2400" dirty="0"/>
              <a:t>Agree </a:t>
            </a:r>
          </a:p>
          <a:p>
            <a:pPr marL="457200" indent="-457200">
              <a:buAutoNum type="alphaLcParenBoth"/>
            </a:pPr>
            <a:r>
              <a:rPr lang="en-US" sz="2400" dirty="0"/>
              <a:t>Disagree</a:t>
            </a:r>
          </a:p>
          <a:p>
            <a:endParaRPr lang="en-US" dirty="0"/>
          </a:p>
        </p:txBody>
      </p:sp>
    </p:spTree>
    <p:extLst>
      <p:ext uri="{BB962C8B-B14F-4D97-AF65-F5344CB8AC3E}">
        <p14:creationId xmlns:p14="http://schemas.microsoft.com/office/powerpoint/2010/main" val="548017768"/>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1997</TotalTime>
  <Words>1920</Words>
  <Application>Microsoft Office PowerPoint</Application>
  <PresentationFormat>Widescreen</PresentationFormat>
  <Paragraphs>126</Paragraphs>
  <Slides>24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Garamond</vt:lpstr>
      <vt:lpstr>Times New Roman</vt:lpstr>
      <vt:lpstr>Wingdings</vt:lpstr>
      <vt:lpstr>Edge</vt:lpstr>
      <vt:lpstr>Basic Parol Evidence</vt:lpstr>
      <vt:lpstr>Etymology of ‘Parol’</vt:lpstr>
      <vt:lpstr>A Parol Evidence Rule Pattern</vt:lpstr>
      <vt:lpstr>One Thing The Rule Helps You Do</vt:lpstr>
      <vt:lpstr>Mitchill v. Lath</vt:lpstr>
      <vt:lpstr>Details from Mitchill v. Lath </vt:lpstr>
      <vt:lpstr>The Rule As Stated in Mitchill</vt:lpstr>
      <vt:lpstr>What The Court Holds</vt:lpstr>
      <vt:lpstr>The Dissent’s Question</vt:lpstr>
      <vt:lpstr>The Dissent’s Conclusion</vt:lpstr>
      <vt:lpstr>The Effect of the Dissent’s Position</vt:lpstr>
      <vt:lpstr>The Statement of the Rule We Will Use</vt:lpstr>
      <vt:lpstr>In A Flow Chart</vt:lpstr>
      <vt:lpstr>Contradiction?</vt:lpstr>
      <vt:lpstr>What Is A Contradiction? </vt:lpstr>
      <vt:lpstr>Contradiction?</vt:lpstr>
      <vt:lpstr>Ed And Sally</vt:lpstr>
      <vt:lpstr>No Contradiction</vt:lpstr>
      <vt:lpstr>The Annunciator Panel </vt:lpstr>
      <vt:lpstr>Ottman v. Stanway</vt:lpstr>
      <vt:lpstr>Stanray’s Claim </vt:lpstr>
      <vt:lpstr>On Appeal</vt:lpstr>
      <vt:lpstr>Admitting Extrinsic Evidence</vt:lpstr>
      <vt:lpstr>The Breadth of the Decision—Footnote 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dc:creator>
  <cp:lastModifiedBy>richard warner richardwarner</cp:lastModifiedBy>
  <cp:revision>419</cp:revision>
  <dcterms:created xsi:type="dcterms:W3CDTF">2004-02-07T15:09:36Z</dcterms:created>
  <dcterms:modified xsi:type="dcterms:W3CDTF">2025-11-02T19:16:47Z</dcterms:modified>
</cp:coreProperties>
</file>